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83" r:id="rId5"/>
    <p:sldId id="691" r:id="rId6"/>
    <p:sldId id="692" r:id="rId7"/>
    <p:sldId id="1294" r:id="rId8"/>
    <p:sldId id="1279" r:id="rId9"/>
    <p:sldId id="1278" r:id="rId10"/>
    <p:sldId id="1281" r:id="rId11"/>
    <p:sldId id="1295" r:id="rId12"/>
    <p:sldId id="1283" r:id="rId13"/>
    <p:sldId id="269" r:id="rId14"/>
    <p:sldId id="1286" r:id="rId15"/>
    <p:sldId id="1284" r:id="rId16"/>
    <p:sldId id="1285" r:id="rId17"/>
    <p:sldId id="1296" r:id="rId18"/>
    <p:sldId id="1289" r:id="rId19"/>
    <p:sldId id="1288" r:id="rId20"/>
    <p:sldId id="1291" r:id="rId21"/>
    <p:sldId id="1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00"/>
    <a:srgbClr val="E7E6E6"/>
    <a:srgbClr val="000000"/>
    <a:srgbClr val="FF9300"/>
    <a:srgbClr val="498C89"/>
    <a:srgbClr val="549F9A"/>
    <a:srgbClr val="5D989E"/>
    <a:srgbClr val="599094"/>
    <a:srgbClr val="5C97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1E7267-B7F9-483A-96CC-B56AFBC56A9C}" v="6097" dt="2025-07-27T02:52:02.4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69516" autoAdjust="0"/>
  </p:normalViewPr>
  <p:slideViewPr>
    <p:cSldViewPr snapToGrid="0" snapToObjects="1">
      <p:cViewPr>
        <p:scale>
          <a:sx n="46" d="100"/>
          <a:sy n="46" d="100"/>
        </p:scale>
        <p:origin x="14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581D2-93BC-E345-8BB1-9394677EB4DD}" type="datetimeFigureOut">
              <a:rPr lang="en-US" smtClean="0"/>
              <a:t>7/26/2025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5F625-E1EB-AB48-82F6-E19C9DA6D87C}" type="slidenum">
              <a:rPr lang="en-US" smtClean="0"/>
              <a:t>‹#›</a:t>
            </a:fld>
            <a:endParaRPr lang="en-US"/>
          </a:p>
        </p:txBody>
      </p:sp>
    </p:spTree>
    <p:extLst>
      <p:ext uri="{BB962C8B-B14F-4D97-AF65-F5344CB8AC3E}">
        <p14:creationId xmlns:p14="http://schemas.microsoft.com/office/powerpoint/2010/main" val="179164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e8c048c0f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e8c048c0f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A large part of model creation relates to the training and evaluation of a model using cross validation</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For all the species we have today we’re going to be using a block partitioning method which will separate our study extent into 4 spatial blocks.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model is trained on 3 of them and then tested on the fourth.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This process rotates so that each block is used once for testing, this is known as 4 fold cross validation</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200" b="0" i="0" u="none" strike="noStrike" kern="1200" dirty="0">
                <a:solidFill>
                  <a:schemeClr val="tx1"/>
                </a:solidFill>
                <a:effectLst/>
                <a:latin typeface="+mn-lt"/>
                <a:ea typeface="+mn-ea"/>
                <a:cs typeface="+mn-cs"/>
              </a:rPr>
              <a:t>There are other options for partitioning methods like checkerboard which separate the study extent into a grid of either training or evaluation cells or  jackknife which is useful when you have very little occurrence data as it’ll train on every presence minus one tester point and then cycle this process for each occurrence record</a:t>
            </a:r>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11</a:t>
            </a:fld>
            <a:endParaRPr lang="en-US"/>
          </a:p>
        </p:txBody>
      </p:sp>
    </p:spTree>
    <p:extLst>
      <p:ext uri="{BB962C8B-B14F-4D97-AF65-F5344CB8AC3E}">
        <p14:creationId xmlns:p14="http://schemas.microsoft.com/office/powerpoint/2010/main" val="2575021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Now, I mentioned tuning settings and that comes in the form of two parameters, feature class and regularization multipliers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Feature classes dictate the relationship between variable value and species suitability</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 linear feature class implies a direct relationship, for instance, as temperature rises so does the probability of a species occurrence. Or it could work in the opposite way, as temperature increases, the probability of a species occurrence decreases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 quadratic feature class implies there’s ideal intermediate value of species suitability, maybe a species doesn’t like it too hot or too cold, but just in the middle is perfect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Those are the two we’re going to use today, but there’s definitely more, like hinge feature class which imply there are inherent thresholds to species suitability. Only after a certain value is reached, then we can see a change in suitability</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err="1">
                <a:solidFill>
                  <a:schemeClr val="tx1"/>
                </a:solidFill>
                <a:effectLst/>
                <a:latin typeface="+mn-lt"/>
                <a:ea typeface="+mn-ea"/>
                <a:cs typeface="+mn-cs"/>
              </a:rPr>
              <a:t>ENMeval</a:t>
            </a:r>
            <a:r>
              <a:rPr lang="en-US" sz="1200" b="0" i="0" u="none" strike="noStrike" kern="1200" dirty="0">
                <a:solidFill>
                  <a:schemeClr val="tx1"/>
                </a:solidFill>
                <a:effectLst/>
                <a:latin typeface="+mn-lt"/>
                <a:ea typeface="+mn-ea"/>
                <a:cs typeface="+mn-cs"/>
              </a:rPr>
              <a:t> allows us to create models that employ every permutation of these feature classes, which can result in complex relationships where feature classes combine to form these funky response curves that are really good at predicting suitable areas for our species within the training data, but not the wider world which is a phenomenon called overfitting</a:t>
            </a: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12</a:t>
            </a:fld>
            <a:endParaRPr lang="en-US"/>
          </a:p>
        </p:txBody>
      </p:sp>
    </p:spTree>
    <p:extLst>
      <p:ext uri="{BB962C8B-B14F-4D97-AF65-F5344CB8AC3E}">
        <p14:creationId xmlns:p14="http://schemas.microsoft.com/office/powerpoint/2010/main" val="1484509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So while the predictors underlying our ENM are really good at working within the study extent, when applied to a more general area they falter because they ignore the overarching patterns that dictate species distributions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So how do we solve this?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Well, that comes in the form of our regularization multiplier, which penalizes our model for being too complex, ensuring that we don’t end up with a crazy specific response relationship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higher it is, the more the model gets punished for complexity, and the lower it is the more it lets the model fit to the data</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It’s with these two metrics that we fine tune the relationships between our environmental variables and species suitability scores</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05F625-E1EB-AB48-82F6-E19C9DA6D87C}" type="slidenum">
              <a:rPr lang="en-US" smtClean="0"/>
              <a:t>13</a:t>
            </a:fld>
            <a:endParaRPr lang="en-US"/>
          </a:p>
        </p:txBody>
      </p:sp>
    </p:spTree>
    <p:extLst>
      <p:ext uri="{BB962C8B-B14F-4D97-AF65-F5344CB8AC3E}">
        <p14:creationId xmlns:p14="http://schemas.microsoft.com/office/powerpoint/2010/main" val="2644441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570F6-DDFB-CC27-2098-5EE82CA08A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944E8D-9207-98C6-2F29-8B2B2FD8D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9D20E-F67C-0D96-CABA-EFD72C58303B}"/>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In todays workshop we’re looking at only 2 randomization multiplier values, 1 and 2, and just the linear and quadratic feature classes, no combination of the two</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So, ultimately end up with 4 newly generated models, but how do we determine which model is ideal for predicting our species fundamental niche?</a:t>
            </a:r>
          </a:p>
          <a:p>
            <a:endParaRPr lang="en-US" dirty="0"/>
          </a:p>
        </p:txBody>
      </p:sp>
      <p:sp>
        <p:nvSpPr>
          <p:cNvPr id="4" name="Slide Number Placeholder 3">
            <a:extLst>
              <a:ext uri="{FF2B5EF4-FFF2-40B4-BE49-F238E27FC236}">
                <a16:creationId xmlns:a16="http://schemas.microsoft.com/office/drawing/2014/main" id="{F1610113-AC19-FE0D-FD9F-D7B275ED1C0D}"/>
              </a:ext>
            </a:extLst>
          </p:cNvPr>
          <p:cNvSpPr>
            <a:spLocks noGrp="1"/>
          </p:cNvSpPr>
          <p:nvPr>
            <p:ph type="sldNum" sz="quarter" idx="5"/>
          </p:nvPr>
        </p:nvSpPr>
        <p:spPr/>
        <p:txBody>
          <a:bodyPr/>
          <a:lstStyle/>
          <a:p>
            <a:fld id="{8505F625-E1EB-AB48-82F6-E19C9DA6D87C}" type="slidenum">
              <a:rPr lang="en-US" smtClean="0"/>
              <a:t>14</a:t>
            </a:fld>
            <a:endParaRPr lang="en-US"/>
          </a:p>
        </p:txBody>
      </p:sp>
    </p:spTree>
    <p:extLst>
      <p:ext uri="{BB962C8B-B14F-4D97-AF65-F5344CB8AC3E}">
        <p14:creationId xmlns:p14="http://schemas.microsoft.com/office/powerpoint/2010/main" val="1790792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 begin by examining the models in relation to each other using the Akaike Information Criterion</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It measures the relationship between how complex each model is and how well it fits to our data</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more parameters in a model, the higher the k, the higher the chance for overfitting and the worse the AIC score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So ideally, we want to find which model that has the lowest AIC</a:t>
            </a:r>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15</a:t>
            </a:fld>
            <a:endParaRPr lang="en-US"/>
          </a:p>
        </p:txBody>
      </p:sp>
    </p:spTree>
    <p:extLst>
      <p:ext uri="{BB962C8B-B14F-4D97-AF65-F5344CB8AC3E}">
        <p14:creationId xmlns:p14="http://schemas.microsoft.com/office/powerpoint/2010/main" val="2372875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Then we look at area under the curve, a metric that scores how well our model distinguishes between predicting where occurrences and background points are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 other words, if you take an occurrence point and a background point, and ask the model to assign a higher suitability to one of them, AUC is the probability that it will assign a higher score for the occurrence point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closer to 1 it is, the better your model is at predicting suitable areas for occurrence records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While omission rate looks at the number of known occurrence records that your model says are growing in “unsuitable locations”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more confirmed records that are growing in areas that your model deems as not highly suitable, the higher the omission rate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 that case, a rate closer to zero is ideal, but keep in mind that omission rate equal to 0 can indicate an overfit model</a:t>
            </a: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16</a:t>
            </a:fld>
            <a:endParaRPr lang="en-US"/>
          </a:p>
        </p:txBody>
      </p:sp>
    </p:spTree>
    <p:extLst>
      <p:ext uri="{BB962C8B-B14F-4D97-AF65-F5344CB8AC3E}">
        <p14:creationId xmlns:p14="http://schemas.microsoft.com/office/powerpoint/2010/main" val="2027259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So after generating all our models, finding who’s got the lowest AIC, lowest OM, and highest AUC we can settle on our optimal model, the model that is best suited for our dataset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For galax urceolata, that turns out to be one with a regularization multiplier of 1 and linear feature classes</a:t>
            </a:r>
          </a:p>
          <a:p>
            <a:pPr rtl="0" fontAlgn="base"/>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17</a:t>
            </a:fld>
            <a:endParaRPr lang="en-US"/>
          </a:p>
        </p:txBody>
      </p:sp>
    </p:spTree>
    <p:extLst>
      <p:ext uri="{BB962C8B-B14F-4D97-AF65-F5344CB8AC3E}">
        <p14:creationId xmlns:p14="http://schemas.microsoft.com/office/powerpoint/2010/main" val="3177419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err="1">
                <a:solidFill>
                  <a:schemeClr val="tx1"/>
                </a:solidFill>
                <a:effectLst/>
                <a:latin typeface="+mn-lt"/>
                <a:ea typeface="+mn-ea"/>
                <a:cs typeface="+mn-cs"/>
              </a:rPr>
              <a:t>THis</a:t>
            </a:r>
            <a:r>
              <a:rPr lang="en-US" sz="1200" b="0" i="0" u="none" strike="noStrike" kern="1200" dirty="0">
                <a:solidFill>
                  <a:schemeClr val="tx1"/>
                </a:solidFill>
                <a:effectLst/>
                <a:latin typeface="+mn-lt"/>
                <a:ea typeface="+mn-ea"/>
                <a:cs typeface="+mn-cs"/>
              </a:rPr>
              <a:t> is what we’ll be using to make assumptions about our that species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And once its generated, we can look in its guts and examine what variables contribute most predicting suitability, and how their particular responses drive that up or down.</a:t>
            </a:r>
          </a:p>
          <a:p>
            <a:endParaRPr lang="en-US" dirty="0"/>
          </a:p>
          <a:p>
            <a:r>
              <a:rPr lang="en-US" dirty="0"/>
              <a:t>You can see here that elevation is one of the highest contribution variables to this suitability prediction</a:t>
            </a:r>
          </a:p>
          <a:p>
            <a:endParaRPr lang="en-US" dirty="0"/>
          </a:p>
          <a:p>
            <a:r>
              <a:rPr lang="en-US" dirty="0"/>
              <a:t>And looking at the response curve, as elevation increases, so does the probability of a species occurrence</a:t>
            </a:r>
          </a:p>
          <a:p>
            <a:endParaRPr lang="en-US" dirty="0"/>
          </a:p>
          <a:p>
            <a:r>
              <a:rPr lang="en-US" dirty="0"/>
              <a:t>And that’s it! Lets make some models!</a:t>
            </a:r>
          </a:p>
        </p:txBody>
      </p:sp>
      <p:sp>
        <p:nvSpPr>
          <p:cNvPr id="4" name="Slide Number Placeholder 3"/>
          <p:cNvSpPr>
            <a:spLocks noGrp="1"/>
          </p:cNvSpPr>
          <p:nvPr>
            <p:ph type="sldNum" sz="quarter" idx="5"/>
          </p:nvPr>
        </p:nvSpPr>
        <p:spPr/>
        <p:txBody>
          <a:bodyPr/>
          <a:lstStyle/>
          <a:p>
            <a:fld id="{8505F625-E1EB-AB48-82F6-E19C9DA6D87C}" type="slidenum">
              <a:rPr lang="en-US" smtClean="0"/>
              <a:t>18</a:t>
            </a:fld>
            <a:endParaRPr lang="en-US"/>
          </a:p>
        </p:txBody>
      </p:sp>
    </p:spTree>
    <p:extLst>
      <p:ext uri="{BB962C8B-B14F-4D97-AF65-F5344CB8AC3E}">
        <p14:creationId xmlns:p14="http://schemas.microsoft.com/office/powerpoint/2010/main" val="1531277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fundamental niche describes the space an organism can inhabit if not for pressures of things like competition, predation and disease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It's what an organism could occupy if they didn’t have to deal with anyone else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Whereas a realized niche is the space an organism actually occupies due to real world pressures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Complex interaction like competition, parasitism, and predation all influence the size of an organism realized niche</a:t>
            </a: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2</a:t>
            </a:fld>
            <a:endParaRPr lang="en-US"/>
          </a:p>
        </p:txBody>
      </p:sp>
    </p:spTree>
    <p:extLst>
      <p:ext uri="{BB962C8B-B14F-4D97-AF65-F5344CB8AC3E}">
        <p14:creationId xmlns:p14="http://schemas.microsoft.com/office/powerpoint/2010/main" val="1266030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Now, if you’re looking for a way to model those hugely complex, data heavy realized niches, you’re in the wrong workshop because in fact, ecological niche models are predictions of fundamental niches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Taking into account the different environmental pressures acting on an organism, like soil type, climate, and elevation, we can create models that can help visualize an organism's fundamental niche.</a:t>
            </a: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3</a:t>
            </a:fld>
            <a:endParaRPr lang="en-US"/>
          </a:p>
        </p:txBody>
      </p:sp>
    </p:spTree>
    <p:extLst>
      <p:ext uri="{BB962C8B-B14F-4D97-AF65-F5344CB8AC3E}">
        <p14:creationId xmlns:p14="http://schemas.microsoft.com/office/powerpoint/2010/main" val="408705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CD10-7C76-822B-A2AE-A6A2022E0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2588A-E6C8-D71D-31F2-BF0EA37A9B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AEE17-FD3D-5D3D-D3AB-AF57960F0307}"/>
              </a:ext>
            </a:extLst>
          </p:cNvPr>
          <p:cNvSpPr>
            <a:spLocks noGrp="1"/>
          </p:cNvSpPr>
          <p:nvPr>
            <p:ph type="body" idx="1"/>
          </p:nvPr>
        </p:nvSpPr>
        <p:spPr/>
        <p:txBody>
          <a:bodyPr/>
          <a:lstStyle/>
          <a:p>
            <a:r>
              <a:rPr lang="en-US" dirty="0"/>
              <a:t>ENMs are basically built of off correlations between environmental conditions where species occur</a:t>
            </a:r>
          </a:p>
          <a:p>
            <a:endParaRPr lang="en-US" dirty="0"/>
          </a:p>
          <a:p>
            <a:r>
              <a:rPr lang="en-US" dirty="0"/>
              <a:t>In this example we can see that our species typically occur in cells of both suitable altitude and rainfall conditions, </a:t>
            </a:r>
          </a:p>
        </p:txBody>
      </p:sp>
      <p:sp>
        <p:nvSpPr>
          <p:cNvPr id="4" name="Slide Number Placeholder 3">
            <a:extLst>
              <a:ext uri="{FF2B5EF4-FFF2-40B4-BE49-F238E27FC236}">
                <a16:creationId xmlns:a16="http://schemas.microsoft.com/office/drawing/2014/main" id="{8BABE92C-8B92-7A3F-840B-52E4AD6CBA62}"/>
              </a:ext>
            </a:extLst>
          </p:cNvPr>
          <p:cNvSpPr>
            <a:spLocks noGrp="1"/>
          </p:cNvSpPr>
          <p:nvPr>
            <p:ph type="sldNum" sz="quarter" idx="5"/>
          </p:nvPr>
        </p:nvSpPr>
        <p:spPr/>
        <p:txBody>
          <a:bodyPr/>
          <a:lstStyle/>
          <a:p>
            <a:fld id="{8505F625-E1EB-AB48-82F6-E19C9DA6D87C}" type="slidenum">
              <a:rPr lang="en-US" smtClean="0"/>
              <a:t>4</a:t>
            </a:fld>
            <a:endParaRPr lang="en-US"/>
          </a:p>
        </p:txBody>
      </p:sp>
    </p:spTree>
    <p:extLst>
      <p:ext uri="{BB962C8B-B14F-4D97-AF65-F5344CB8AC3E}">
        <p14:creationId xmlns:p14="http://schemas.microsoft.com/office/powerpoint/2010/main" val="3905681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importantly, there are suitable areas where the species don’t occur</a:t>
            </a: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5</a:t>
            </a:fld>
            <a:endParaRPr lang="en-US"/>
          </a:p>
        </p:txBody>
      </p:sp>
    </p:spTree>
    <p:extLst>
      <p:ext uri="{BB962C8B-B14F-4D97-AF65-F5344CB8AC3E}">
        <p14:creationId xmlns:p14="http://schemas.microsoft.com/office/powerpoint/2010/main" val="1652228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these cells have adequate suitability for both rainfall and altitude, our models will recognize that and predict them as places our species would find suitable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6</a:t>
            </a:fld>
            <a:endParaRPr lang="en-US"/>
          </a:p>
        </p:txBody>
      </p:sp>
    </p:spTree>
    <p:extLst>
      <p:ext uri="{BB962C8B-B14F-4D97-AF65-F5344CB8AC3E}">
        <p14:creationId xmlns:p14="http://schemas.microsoft.com/office/powerpoint/2010/main" val="1440321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Now I want to emphasize that are numerous ways to generate environmental niche models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There are methods like Generalized Linear Models (GLMS), or Random forest analysis but for the purposes of this workshop we’re focusing on maxent. How does it differ? Well…</a:t>
            </a: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7</a:t>
            </a:fld>
            <a:endParaRPr lang="en-US"/>
          </a:p>
        </p:txBody>
      </p:sp>
    </p:spTree>
    <p:extLst>
      <p:ext uri="{BB962C8B-B14F-4D97-AF65-F5344CB8AC3E}">
        <p14:creationId xmlns:p14="http://schemas.microsoft.com/office/powerpoint/2010/main" val="433754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e8c048c0f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e8c048c0f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Presence and background points!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Most niche modeling algorithms use presence data to weigh the influence of environmental conditions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there’s a large density of occurrences or presences in area with, lets say a lot of rain, the influence of precipitation on the models suitability score increases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influence is then weighted against a randomly sampled collection of points from across the study extent, these are background points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Background points define the available environment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want to see how influential these environmental conditions are on the fundamental nice of our species, relative to this environment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more background points we include, the more robust our baseline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By comparing the probability density of our presences with that of our background, our models can get a baseline idea of how influential certain environmental variables are on a species suitability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Now to actually create, fine tune, and evaluate our ecological niche models we use an R package called </a:t>
            </a:r>
            <a:r>
              <a:rPr lang="en-US" sz="1200" b="0" i="0" u="none" strike="noStrike" kern="1200" dirty="0" err="1">
                <a:solidFill>
                  <a:schemeClr val="tx1"/>
                </a:solidFill>
                <a:effectLst/>
                <a:latin typeface="+mn-lt"/>
                <a:ea typeface="+mn-ea"/>
                <a:cs typeface="+mn-cs"/>
              </a:rPr>
              <a:t>ENMeval</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By feeding it our occurrence data, background points, and environmental layers we can automatically create dozens of different ENMs all with different model tuning settings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Then, we can evaluate each model to find the optimal one for projecting our species suitability</a:t>
            </a: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9</a:t>
            </a:fld>
            <a:endParaRPr lang="en-US"/>
          </a:p>
        </p:txBody>
      </p:sp>
    </p:spTree>
    <p:extLst>
      <p:ext uri="{BB962C8B-B14F-4D97-AF65-F5344CB8AC3E}">
        <p14:creationId xmlns:p14="http://schemas.microsoft.com/office/powerpoint/2010/main" val="3839914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EC08-90AC-0547-96B3-333BB155A1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704DA5-E917-2C45-A0B9-4A8519BE95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C4D029-7CA6-8043-8E93-D5DF0E57B1BB}"/>
              </a:ext>
            </a:extLst>
          </p:cNvPr>
          <p:cNvSpPr>
            <a:spLocks noGrp="1"/>
          </p:cNvSpPr>
          <p:nvPr>
            <p:ph type="dt" sz="half" idx="10"/>
          </p:nvPr>
        </p:nvSpPr>
        <p:spPr/>
        <p:txBody>
          <a:bodyPr/>
          <a:lstStyle/>
          <a:p>
            <a:fld id="{C68099FA-ACE0-1543-A27A-C5BA23A64218}" type="datetimeFigureOut">
              <a:rPr lang="en-US" smtClean="0"/>
              <a:t>7/26/2025</a:t>
            </a:fld>
            <a:endParaRPr lang="en-US"/>
          </a:p>
        </p:txBody>
      </p:sp>
      <p:sp>
        <p:nvSpPr>
          <p:cNvPr id="5" name="Footer Placeholder 4">
            <a:extLst>
              <a:ext uri="{FF2B5EF4-FFF2-40B4-BE49-F238E27FC236}">
                <a16:creationId xmlns:a16="http://schemas.microsoft.com/office/drawing/2014/main" id="{748648CA-A373-4F49-BA93-0BB4CC68F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1411D-3A45-4541-A0A4-7435F07EBB64}"/>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310889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43C2-EDF4-8B4B-AD40-F3AEBC8A49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105017-DC84-E847-A950-EC05E7122A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98937-BEAF-C84B-AA62-A1E48245DFE8}"/>
              </a:ext>
            </a:extLst>
          </p:cNvPr>
          <p:cNvSpPr>
            <a:spLocks noGrp="1"/>
          </p:cNvSpPr>
          <p:nvPr>
            <p:ph type="dt" sz="half" idx="10"/>
          </p:nvPr>
        </p:nvSpPr>
        <p:spPr/>
        <p:txBody>
          <a:bodyPr/>
          <a:lstStyle/>
          <a:p>
            <a:fld id="{C68099FA-ACE0-1543-A27A-C5BA23A64218}" type="datetimeFigureOut">
              <a:rPr lang="en-US" smtClean="0"/>
              <a:t>7/26/2025</a:t>
            </a:fld>
            <a:endParaRPr lang="en-US"/>
          </a:p>
        </p:txBody>
      </p:sp>
      <p:sp>
        <p:nvSpPr>
          <p:cNvPr id="5" name="Footer Placeholder 4">
            <a:extLst>
              <a:ext uri="{FF2B5EF4-FFF2-40B4-BE49-F238E27FC236}">
                <a16:creationId xmlns:a16="http://schemas.microsoft.com/office/drawing/2014/main" id="{78E3AC3D-15BA-ED4A-B72D-A60718F9F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A8591-8CB2-5D44-B139-819D8BD89A82}"/>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26872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81D7CA-D99C-2940-A6BC-810238C121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C3DF88-D9FE-D14F-B9E8-F22BBD27CA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47816-64CD-174E-AD24-154555C1EC75}"/>
              </a:ext>
            </a:extLst>
          </p:cNvPr>
          <p:cNvSpPr>
            <a:spLocks noGrp="1"/>
          </p:cNvSpPr>
          <p:nvPr>
            <p:ph type="dt" sz="half" idx="10"/>
          </p:nvPr>
        </p:nvSpPr>
        <p:spPr/>
        <p:txBody>
          <a:bodyPr/>
          <a:lstStyle/>
          <a:p>
            <a:fld id="{C68099FA-ACE0-1543-A27A-C5BA23A64218}" type="datetimeFigureOut">
              <a:rPr lang="en-US" smtClean="0"/>
              <a:t>7/26/2025</a:t>
            </a:fld>
            <a:endParaRPr lang="en-US"/>
          </a:p>
        </p:txBody>
      </p:sp>
      <p:sp>
        <p:nvSpPr>
          <p:cNvPr id="5" name="Footer Placeholder 4">
            <a:extLst>
              <a:ext uri="{FF2B5EF4-FFF2-40B4-BE49-F238E27FC236}">
                <a16:creationId xmlns:a16="http://schemas.microsoft.com/office/drawing/2014/main" id="{8DCE5EE5-8D1F-AB4B-BFDF-FFEC0317F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F4284-1955-B046-A3FC-6454B3F9CB05}"/>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723732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56540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80C2-FE27-5344-B75E-DB4695EE8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00039-7693-EA49-A278-EF325669B9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66F4A-E3CC-6240-8E1C-74FFF971DA21}"/>
              </a:ext>
            </a:extLst>
          </p:cNvPr>
          <p:cNvSpPr>
            <a:spLocks noGrp="1"/>
          </p:cNvSpPr>
          <p:nvPr>
            <p:ph type="dt" sz="half" idx="10"/>
          </p:nvPr>
        </p:nvSpPr>
        <p:spPr/>
        <p:txBody>
          <a:bodyPr/>
          <a:lstStyle/>
          <a:p>
            <a:fld id="{C68099FA-ACE0-1543-A27A-C5BA23A64218}" type="datetimeFigureOut">
              <a:rPr lang="en-US" smtClean="0"/>
              <a:t>7/26/2025</a:t>
            </a:fld>
            <a:endParaRPr lang="en-US"/>
          </a:p>
        </p:txBody>
      </p:sp>
      <p:sp>
        <p:nvSpPr>
          <p:cNvPr id="5" name="Footer Placeholder 4">
            <a:extLst>
              <a:ext uri="{FF2B5EF4-FFF2-40B4-BE49-F238E27FC236}">
                <a16:creationId xmlns:a16="http://schemas.microsoft.com/office/drawing/2014/main" id="{3E2A5C63-1DAF-F147-95FA-E4B49A39F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2685C1-3BC6-EB4F-9A05-9A9C8336659D}"/>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207079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168E-374D-844C-8787-F4C7954647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678E0E-C6D2-544C-82F7-1F725E5DE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234544-0C58-3143-B1A2-37F2B0934D21}"/>
              </a:ext>
            </a:extLst>
          </p:cNvPr>
          <p:cNvSpPr>
            <a:spLocks noGrp="1"/>
          </p:cNvSpPr>
          <p:nvPr>
            <p:ph type="dt" sz="half" idx="10"/>
          </p:nvPr>
        </p:nvSpPr>
        <p:spPr/>
        <p:txBody>
          <a:bodyPr/>
          <a:lstStyle/>
          <a:p>
            <a:fld id="{C68099FA-ACE0-1543-A27A-C5BA23A64218}" type="datetimeFigureOut">
              <a:rPr lang="en-US" smtClean="0"/>
              <a:t>7/26/2025</a:t>
            </a:fld>
            <a:endParaRPr lang="en-US"/>
          </a:p>
        </p:txBody>
      </p:sp>
      <p:sp>
        <p:nvSpPr>
          <p:cNvPr id="5" name="Footer Placeholder 4">
            <a:extLst>
              <a:ext uri="{FF2B5EF4-FFF2-40B4-BE49-F238E27FC236}">
                <a16:creationId xmlns:a16="http://schemas.microsoft.com/office/drawing/2014/main" id="{A1FECBB8-6E9E-C149-B388-AB4C100F2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EB5E1-665D-B74D-8CCD-E055547EE843}"/>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26314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C362-FE42-C340-BD7D-5EB82C9947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03C62-6F9B-E849-B5F0-6F0CB07E13B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8FC8B5-77AB-444D-8D22-B0AA0A11FD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D9BD8F-F582-0245-B03F-DCF3062F9F6D}"/>
              </a:ext>
            </a:extLst>
          </p:cNvPr>
          <p:cNvSpPr>
            <a:spLocks noGrp="1"/>
          </p:cNvSpPr>
          <p:nvPr>
            <p:ph type="dt" sz="half" idx="10"/>
          </p:nvPr>
        </p:nvSpPr>
        <p:spPr/>
        <p:txBody>
          <a:bodyPr/>
          <a:lstStyle/>
          <a:p>
            <a:fld id="{C68099FA-ACE0-1543-A27A-C5BA23A64218}" type="datetimeFigureOut">
              <a:rPr lang="en-US" smtClean="0"/>
              <a:t>7/26/2025</a:t>
            </a:fld>
            <a:endParaRPr lang="en-US"/>
          </a:p>
        </p:txBody>
      </p:sp>
      <p:sp>
        <p:nvSpPr>
          <p:cNvPr id="6" name="Footer Placeholder 5">
            <a:extLst>
              <a:ext uri="{FF2B5EF4-FFF2-40B4-BE49-F238E27FC236}">
                <a16:creationId xmlns:a16="http://schemas.microsoft.com/office/drawing/2014/main" id="{148F4DE7-A78C-8846-9DD1-F73B805A8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6A1D9-214A-F140-9E19-FD0EF565F9CD}"/>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061564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F37C-19C5-2447-A84A-88278BDBD6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274439-9640-3940-96D7-63661C703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55304E-8459-4246-AA64-FDC5CAA812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ED95AD-A0DB-B14D-9146-052F672AC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32BBF3-23A4-724E-953F-A3E995FDDE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9D22B8-D69C-F84C-A41F-F561A7217536}"/>
              </a:ext>
            </a:extLst>
          </p:cNvPr>
          <p:cNvSpPr>
            <a:spLocks noGrp="1"/>
          </p:cNvSpPr>
          <p:nvPr>
            <p:ph type="dt" sz="half" idx="10"/>
          </p:nvPr>
        </p:nvSpPr>
        <p:spPr/>
        <p:txBody>
          <a:bodyPr/>
          <a:lstStyle/>
          <a:p>
            <a:fld id="{C68099FA-ACE0-1543-A27A-C5BA23A64218}" type="datetimeFigureOut">
              <a:rPr lang="en-US" smtClean="0"/>
              <a:t>7/26/2025</a:t>
            </a:fld>
            <a:endParaRPr lang="en-US"/>
          </a:p>
        </p:txBody>
      </p:sp>
      <p:sp>
        <p:nvSpPr>
          <p:cNvPr id="8" name="Footer Placeholder 7">
            <a:extLst>
              <a:ext uri="{FF2B5EF4-FFF2-40B4-BE49-F238E27FC236}">
                <a16:creationId xmlns:a16="http://schemas.microsoft.com/office/drawing/2014/main" id="{A1F6B57A-AAA6-0342-B6AA-E416086B37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6B6696-2B65-0744-AA39-8A232220F696}"/>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942773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45E6-86DD-F440-AF43-FA38E267E5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A0AC0F-4D65-2440-9F19-2B4603CC78C0}"/>
              </a:ext>
            </a:extLst>
          </p:cNvPr>
          <p:cNvSpPr>
            <a:spLocks noGrp="1"/>
          </p:cNvSpPr>
          <p:nvPr>
            <p:ph type="dt" sz="half" idx="10"/>
          </p:nvPr>
        </p:nvSpPr>
        <p:spPr/>
        <p:txBody>
          <a:bodyPr/>
          <a:lstStyle/>
          <a:p>
            <a:fld id="{C68099FA-ACE0-1543-A27A-C5BA23A64218}" type="datetimeFigureOut">
              <a:rPr lang="en-US" smtClean="0"/>
              <a:t>7/26/2025</a:t>
            </a:fld>
            <a:endParaRPr lang="en-US"/>
          </a:p>
        </p:txBody>
      </p:sp>
      <p:sp>
        <p:nvSpPr>
          <p:cNvPr id="4" name="Footer Placeholder 3">
            <a:extLst>
              <a:ext uri="{FF2B5EF4-FFF2-40B4-BE49-F238E27FC236}">
                <a16:creationId xmlns:a16="http://schemas.microsoft.com/office/drawing/2014/main" id="{925D64EA-2B1B-464F-80C6-E90E1DA3EC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4DAB26-F55A-D143-B80D-87A5AFE7537C}"/>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727141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D2E5AE-9A09-3549-9CDD-603CADE53C8F}"/>
              </a:ext>
            </a:extLst>
          </p:cNvPr>
          <p:cNvSpPr>
            <a:spLocks noGrp="1"/>
          </p:cNvSpPr>
          <p:nvPr>
            <p:ph type="dt" sz="half" idx="10"/>
          </p:nvPr>
        </p:nvSpPr>
        <p:spPr/>
        <p:txBody>
          <a:bodyPr/>
          <a:lstStyle/>
          <a:p>
            <a:fld id="{C68099FA-ACE0-1543-A27A-C5BA23A64218}" type="datetimeFigureOut">
              <a:rPr lang="en-US" smtClean="0"/>
              <a:t>7/26/2025</a:t>
            </a:fld>
            <a:endParaRPr lang="en-US"/>
          </a:p>
        </p:txBody>
      </p:sp>
      <p:sp>
        <p:nvSpPr>
          <p:cNvPr id="3" name="Footer Placeholder 2">
            <a:extLst>
              <a:ext uri="{FF2B5EF4-FFF2-40B4-BE49-F238E27FC236}">
                <a16:creationId xmlns:a16="http://schemas.microsoft.com/office/drawing/2014/main" id="{B34304F5-2F86-1946-957B-AF785A126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FB5920-C377-AF49-8C6E-F28944F089AA}"/>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94303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3D21-A25B-C24E-852B-7231017E65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D3029E-BA05-F647-9558-F11D74757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8B727-D685-3F4B-8D3E-1063B921B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E9C416-55BE-454D-90D0-D36879C56A2C}"/>
              </a:ext>
            </a:extLst>
          </p:cNvPr>
          <p:cNvSpPr>
            <a:spLocks noGrp="1"/>
          </p:cNvSpPr>
          <p:nvPr>
            <p:ph type="dt" sz="half" idx="10"/>
          </p:nvPr>
        </p:nvSpPr>
        <p:spPr/>
        <p:txBody>
          <a:bodyPr/>
          <a:lstStyle/>
          <a:p>
            <a:fld id="{C68099FA-ACE0-1543-A27A-C5BA23A64218}" type="datetimeFigureOut">
              <a:rPr lang="en-US" smtClean="0"/>
              <a:t>7/26/2025</a:t>
            </a:fld>
            <a:endParaRPr lang="en-US"/>
          </a:p>
        </p:txBody>
      </p:sp>
      <p:sp>
        <p:nvSpPr>
          <p:cNvPr id="6" name="Footer Placeholder 5">
            <a:extLst>
              <a:ext uri="{FF2B5EF4-FFF2-40B4-BE49-F238E27FC236}">
                <a16:creationId xmlns:a16="http://schemas.microsoft.com/office/drawing/2014/main" id="{C7745F40-B2E8-034B-903A-67775C23D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77EB0-89F5-094F-9A30-819E9BD87851}"/>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895775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933A-46D2-3E47-9E06-4CAE67271A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EB287C-3A7B-AB4E-97BD-B08E02C000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A5527B-4F7A-834B-B328-AE716FDB2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2C8CD1-189C-C048-8A9A-51F857184B97}"/>
              </a:ext>
            </a:extLst>
          </p:cNvPr>
          <p:cNvSpPr>
            <a:spLocks noGrp="1"/>
          </p:cNvSpPr>
          <p:nvPr>
            <p:ph type="dt" sz="half" idx="10"/>
          </p:nvPr>
        </p:nvSpPr>
        <p:spPr/>
        <p:txBody>
          <a:bodyPr/>
          <a:lstStyle/>
          <a:p>
            <a:fld id="{C68099FA-ACE0-1543-A27A-C5BA23A64218}" type="datetimeFigureOut">
              <a:rPr lang="en-US" smtClean="0"/>
              <a:t>7/26/2025</a:t>
            </a:fld>
            <a:endParaRPr lang="en-US"/>
          </a:p>
        </p:txBody>
      </p:sp>
      <p:sp>
        <p:nvSpPr>
          <p:cNvPr id="6" name="Footer Placeholder 5">
            <a:extLst>
              <a:ext uri="{FF2B5EF4-FFF2-40B4-BE49-F238E27FC236}">
                <a16:creationId xmlns:a16="http://schemas.microsoft.com/office/drawing/2014/main" id="{50D16F2C-0688-AE45-B9A8-255B39BF71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262A4-5DE3-3F4C-A7C6-B9DCF607AEF5}"/>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426379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AD75AB-E747-B542-A333-8E3E9E19E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A92418-9B17-D844-A654-D5D978EAF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E2B08-ED48-0A43-B113-CDE3B8F2FF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099FA-ACE0-1543-A27A-C5BA23A64218}" type="datetimeFigureOut">
              <a:rPr lang="en-US" smtClean="0"/>
              <a:t>7/26/2025</a:t>
            </a:fld>
            <a:endParaRPr lang="en-US"/>
          </a:p>
        </p:txBody>
      </p:sp>
      <p:sp>
        <p:nvSpPr>
          <p:cNvPr id="5" name="Footer Placeholder 4">
            <a:extLst>
              <a:ext uri="{FF2B5EF4-FFF2-40B4-BE49-F238E27FC236}">
                <a16:creationId xmlns:a16="http://schemas.microsoft.com/office/drawing/2014/main" id="{6958D340-083E-8D44-AB4D-C9695F30F8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FBE3C2-0A59-9A41-976C-108A233EC8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67749D-9842-8A47-9DC5-D62C64C0DFCE}" type="slidenum">
              <a:rPr lang="en-US" smtClean="0"/>
              <a:t>‹#›</a:t>
            </a:fld>
            <a:endParaRPr lang="en-US"/>
          </a:p>
        </p:txBody>
      </p:sp>
    </p:spTree>
    <p:extLst>
      <p:ext uri="{BB962C8B-B14F-4D97-AF65-F5344CB8AC3E}">
        <p14:creationId xmlns:p14="http://schemas.microsoft.com/office/powerpoint/2010/main" val="334628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t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1668162"/>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615176" y="5651828"/>
            <a:ext cx="3299215" cy="10194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4075447" y="3873172"/>
            <a:ext cx="4041106" cy="1200329"/>
          </a:xfrm>
          <a:prstGeom prst="rect">
            <a:avLst/>
          </a:prstGeom>
          <a:noFill/>
        </p:spPr>
        <p:txBody>
          <a:bodyPr wrap="none" lIns="91440" tIns="45720" rIns="91440" bIns="45720" rtlCol="0" anchor="t">
            <a:spAutoFit/>
          </a:bodyPr>
          <a:lstStyle/>
          <a:p>
            <a:pPr algn="ctr"/>
            <a:r>
              <a:rPr lang="en-US" sz="3600" dirty="0">
                <a:solidFill>
                  <a:srgbClr val="0070C0"/>
                </a:solidFill>
              </a:rPr>
              <a:t>Sebastian Fernandez</a:t>
            </a:r>
          </a:p>
          <a:p>
            <a:pPr algn="ctr"/>
            <a:r>
              <a:rPr lang="en-US" sz="3600" dirty="0">
                <a:solidFill>
                  <a:srgbClr val="0070C0"/>
                </a:solidFill>
              </a:rPr>
              <a:t>University of Florida</a:t>
            </a:r>
          </a:p>
        </p:txBody>
      </p:sp>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41929" y="5840258"/>
            <a:ext cx="3488222" cy="640080"/>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8934" y="5638800"/>
            <a:ext cx="3110314" cy="1024128"/>
          </a:xfrm>
          <a:prstGeom prst="rect">
            <a:avLst/>
          </a:prstGeom>
        </p:spPr>
      </p:pic>
      <p:sp>
        <p:nvSpPr>
          <p:cNvPr id="3" name="Rectangle 2">
            <a:extLst>
              <a:ext uri="{FF2B5EF4-FFF2-40B4-BE49-F238E27FC236}">
                <a16:creationId xmlns:a16="http://schemas.microsoft.com/office/drawing/2014/main" id="{F73B0BEA-3161-D829-A15A-61AD12C4A8EF}"/>
              </a:ext>
            </a:extLst>
          </p:cNvPr>
          <p:cNvSpPr/>
          <p:nvPr/>
        </p:nvSpPr>
        <p:spPr>
          <a:xfrm>
            <a:off x="-4118" y="2350794"/>
            <a:ext cx="12200592" cy="923330"/>
          </a:xfrm>
          <a:prstGeom prst="rect">
            <a:avLst/>
          </a:prstGeom>
        </p:spPr>
        <p:txBody>
          <a:bodyPr wrap="square" lIns="91440" tIns="45720" rIns="91440" bIns="45720" anchor="t">
            <a:spAutoFit/>
          </a:bodyPr>
          <a:lstStyle/>
          <a:p>
            <a:pPr algn="ctr"/>
            <a:r>
              <a:rPr lang="en-US" sz="5400" b="1" dirty="0">
                <a:solidFill>
                  <a:srgbClr val="0070C0"/>
                </a:solidFill>
                <a:ea typeface="+mn-lt"/>
                <a:cs typeface="+mn-lt"/>
              </a:rPr>
              <a:t>Ecological Niche</a:t>
            </a:r>
            <a:r>
              <a:rPr lang="en-US" sz="5400" b="1" dirty="0">
                <a:solidFill>
                  <a:srgbClr val="0070C0"/>
                </a:solidFill>
              </a:rPr>
              <a:t> Models</a:t>
            </a:r>
            <a:endParaRPr lang="en-US" sz="2000" dirty="0">
              <a:solidFill>
                <a:srgbClr val="000000"/>
              </a:solidFill>
              <a:cs typeface="Calibri"/>
            </a:endParaRPr>
          </a:p>
        </p:txBody>
      </p:sp>
      <p:pic>
        <p:nvPicPr>
          <p:cNvPr id="6" name="Picture 5">
            <a:extLst>
              <a:ext uri="{FF2B5EF4-FFF2-40B4-BE49-F238E27FC236}">
                <a16:creationId xmlns:a16="http://schemas.microsoft.com/office/drawing/2014/main" id="{258D8F59-B652-89A6-6B9F-A107125DB36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1570" t="7500" r="81158"/>
          <a:stretch/>
        </p:blipFill>
        <p:spPr bwMode="auto">
          <a:xfrm>
            <a:off x="7084100" y="5546506"/>
            <a:ext cx="1185688" cy="1227584"/>
          </a:xfrm>
          <a:prstGeom prst="rect">
            <a:avLst/>
          </a:prstGeom>
          <a:noFill/>
          <a:ln w="9525">
            <a:noFill/>
            <a:miter lim="800000"/>
            <a:headEnd/>
            <a:tailEnd/>
          </a:ln>
        </p:spPr>
      </p:pic>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4649700" y="1223000"/>
            <a:ext cx="7126699" cy="4582301"/>
          </a:xfrm>
          <a:prstGeom prst="rect">
            <a:avLst/>
          </a:prstGeom>
          <a:noFill/>
          <a:ln>
            <a:noFill/>
          </a:ln>
        </p:spPr>
      </p:pic>
      <p:sp>
        <p:nvSpPr>
          <p:cNvPr id="144" name="Google Shape;144;p26"/>
          <p:cNvSpPr txBox="1"/>
          <p:nvPr/>
        </p:nvSpPr>
        <p:spPr>
          <a:xfrm>
            <a:off x="139333" y="2142551"/>
            <a:ext cx="4427600" cy="3041818"/>
          </a:xfrm>
          <a:prstGeom prst="rect">
            <a:avLst/>
          </a:prstGeom>
          <a:noFill/>
          <a:ln>
            <a:noFill/>
          </a:ln>
        </p:spPr>
        <p:txBody>
          <a:bodyPr spcFirstLastPara="1" wrap="square" lIns="121900" tIns="121900" rIns="121900" bIns="121900" anchor="t" anchorCtr="0">
            <a:spAutoFit/>
          </a:bodyPr>
          <a:lstStyle/>
          <a:p>
            <a:pPr marL="609585" indent="-431789">
              <a:buSzPts val="1500"/>
              <a:buChar char="●"/>
            </a:pPr>
            <a:r>
              <a:rPr lang="en" sz="2000" dirty="0"/>
              <a:t>Cross validation</a:t>
            </a:r>
            <a:endParaRPr sz="2000" dirty="0"/>
          </a:p>
          <a:p>
            <a:pPr marL="1219170" lvl="1" indent="-431789">
              <a:buSzPts val="1500"/>
              <a:buChar char="○"/>
            </a:pPr>
            <a:r>
              <a:rPr lang="en" sz="2000" dirty="0"/>
              <a:t>a resampling procedure used to evaluate machine learning models on a limited data sample.</a:t>
            </a:r>
            <a:endParaRPr sz="2000" dirty="0"/>
          </a:p>
          <a:p>
            <a:pPr marL="609585" indent="-431789">
              <a:spcBef>
                <a:spcPts val="1333"/>
              </a:spcBef>
              <a:buSzPts val="1500"/>
              <a:buChar char="●"/>
            </a:pPr>
            <a:r>
              <a:rPr lang="en" sz="2000" dirty="0"/>
              <a:t>Model trained on three blocks and tested on the fourth</a:t>
            </a:r>
          </a:p>
          <a:p>
            <a:pPr marL="609585" indent="-431789">
              <a:spcBef>
                <a:spcPts val="1333"/>
              </a:spcBef>
              <a:buSzPts val="1500"/>
              <a:buChar char="●"/>
            </a:pPr>
            <a:r>
              <a:rPr lang="en" sz="2000" dirty="0"/>
              <a:t>Process rotates between blocks</a:t>
            </a:r>
            <a:endParaRPr sz="2000" dirty="0"/>
          </a:p>
        </p:txBody>
      </p:sp>
      <p:sp>
        <p:nvSpPr>
          <p:cNvPr id="7" name="Rectangle 6">
            <a:extLst>
              <a:ext uri="{FF2B5EF4-FFF2-40B4-BE49-F238E27FC236}">
                <a16:creationId xmlns:a16="http://schemas.microsoft.com/office/drawing/2014/main" id="{5EA56718-F298-9797-7747-D02BC3FEEE2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a:extLst>
              <a:ext uri="{FF2B5EF4-FFF2-40B4-BE49-F238E27FC236}">
                <a16:creationId xmlns:a16="http://schemas.microsoft.com/office/drawing/2014/main" id="{38CE7E88-6764-DB5B-881E-9BCD77ED7138}"/>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err="1">
                <a:latin typeface="+mn-lt"/>
              </a:rPr>
              <a:t>ENMeval</a:t>
            </a:r>
            <a:r>
              <a:rPr lang="en-US" sz="6000" dirty="0">
                <a:latin typeface="+mn-lt"/>
              </a:rPr>
              <a:t>: Partitions</a:t>
            </a:r>
          </a:p>
        </p:txBody>
      </p:sp>
      <p:cxnSp>
        <p:nvCxnSpPr>
          <p:cNvPr id="9" name="Straight Connector 8">
            <a:extLst>
              <a:ext uri="{FF2B5EF4-FFF2-40B4-BE49-F238E27FC236}">
                <a16:creationId xmlns:a16="http://schemas.microsoft.com/office/drawing/2014/main" id="{A461AEA9-E472-D4FA-6822-0FCDCD8AC900}"/>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2270777-8E45-2EF3-BB94-7204CDA4C984}"/>
              </a:ext>
            </a:extLst>
          </p:cNvPr>
          <p:cNvPicPr>
            <a:picLocks noChangeAspect="1"/>
          </p:cNvPicPr>
          <p:nvPr/>
        </p:nvPicPr>
        <p:blipFill>
          <a:blip r:embed="rId4"/>
          <a:stretch>
            <a:fillRect/>
          </a:stretch>
        </p:blipFill>
        <p:spPr>
          <a:xfrm>
            <a:off x="24754" y="5622622"/>
            <a:ext cx="3406756" cy="1193355"/>
          </a:xfrm>
          <a:prstGeom prst="rect">
            <a:avLst/>
          </a:prstGeom>
        </p:spPr>
      </p:pic>
      <p:sp>
        <p:nvSpPr>
          <p:cNvPr id="11" name="Rectangle 10">
            <a:extLst>
              <a:ext uri="{FF2B5EF4-FFF2-40B4-BE49-F238E27FC236}">
                <a16:creationId xmlns:a16="http://schemas.microsoft.com/office/drawing/2014/main" id="{3DC6575A-D550-50E6-4B67-B039B5065170}"/>
              </a:ext>
            </a:extLst>
          </p:cNvPr>
          <p:cNvSpPr/>
          <p:nvPr/>
        </p:nvSpPr>
        <p:spPr>
          <a:xfrm>
            <a:off x="90299" y="6135733"/>
            <a:ext cx="1410502" cy="145798"/>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CF75D-E6CF-BC34-D714-CB1E19CA14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2365E8-C5FC-D132-3559-1A204B1A1241}"/>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4" name="Title 1">
            <a:extLst>
              <a:ext uri="{FF2B5EF4-FFF2-40B4-BE49-F238E27FC236}">
                <a16:creationId xmlns:a16="http://schemas.microsoft.com/office/drawing/2014/main" id="{18718CDD-16D1-732C-3983-1C4703EBF63D}"/>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err="1">
                <a:latin typeface="+mn-lt"/>
              </a:rPr>
              <a:t>ENMeval</a:t>
            </a:r>
            <a:r>
              <a:rPr lang="en-US" sz="6000" dirty="0">
                <a:latin typeface="+mn-lt"/>
              </a:rPr>
              <a:t>: Partitions</a:t>
            </a:r>
          </a:p>
        </p:txBody>
      </p:sp>
      <p:cxnSp>
        <p:nvCxnSpPr>
          <p:cNvPr id="5" name="Straight Connector 4">
            <a:extLst>
              <a:ext uri="{FF2B5EF4-FFF2-40B4-BE49-F238E27FC236}">
                <a16:creationId xmlns:a16="http://schemas.microsoft.com/office/drawing/2014/main" id="{8F5EF17B-D001-3898-161F-18B3B35071AD}"/>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9F2AE6-1DF8-EDE5-2939-59AE9E46383F}"/>
              </a:ext>
            </a:extLst>
          </p:cNvPr>
          <p:cNvCxnSpPr>
            <a:cxnSpLocks/>
          </p:cNvCxnSpPr>
          <p:nvPr/>
        </p:nvCxnSpPr>
        <p:spPr>
          <a:xfrm>
            <a:off x="1728132" y="3650546"/>
            <a:ext cx="1778466" cy="0"/>
          </a:xfrm>
          <a:prstGeom prst="line">
            <a:avLst/>
          </a:prstGeom>
          <a:ln w="57150"/>
        </p:spPr>
        <p:style>
          <a:lnRef idx="1">
            <a:schemeClr val="dk1"/>
          </a:lnRef>
          <a:fillRef idx="0">
            <a:schemeClr val="dk1"/>
          </a:fillRef>
          <a:effectRef idx="0">
            <a:schemeClr val="dk1"/>
          </a:effectRef>
          <a:fontRef idx="minor">
            <a:schemeClr val="tx1"/>
          </a:fontRef>
        </p:style>
      </p:cxnSp>
      <p:pic>
        <p:nvPicPr>
          <p:cNvPr id="20" name="Picture 19" descr="A map of a sea&#10;&#10;AI-generated content may be incorrect.">
            <a:extLst>
              <a:ext uri="{FF2B5EF4-FFF2-40B4-BE49-F238E27FC236}">
                <a16:creationId xmlns:a16="http://schemas.microsoft.com/office/drawing/2014/main" id="{6F662413-F17B-854B-810A-4D7C274A9344}"/>
              </a:ext>
            </a:extLst>
          </p:cNvPr>
          <p:cNvPicPr>
            <a:picLocks noChangeAspect="1"/>
          </p:cNvPicPr>
          <p:nvPr/>
        </p:nvPicPr>
        <p:blipFill>
          <a:blip r:embed="rId3"/>
          <a:srcRect l="14470" t="5500" r="15046"/>
          <a:stretch>
            <a:fillRect/>
          </a:stretch>
        </p:blipFill>
        <p:spPr>
          <a:xfrm>
            <a:off x="6641721" y="2182660"/>
            <a:ext cx="4571999" cy="4290891"/>
          </a:xfrm>
          <a:prstGeom prst="rect">
            <a:avLst/>
          </a:prstGeom>
        </p:spPr>
      </p:pic>
      <p:sp>
        <p:nvSpPr>
          <p:cNvPr id="27" name="TextBox 26">
            <a:extLst>
              <a:ext uri="{FF2B5EF4-FFF2-40B4-BE49-F238E27FC236}">
                <a16:creationId xmlns:a16="http://schemas.microsoft.com/office/drawing/2014/main" id="{91F1C166-29B8-5E2D-8C3F-E5E13253EACF}"/>
              </a:ext>
            </a:extLst>
          </p:cNvPr>
          <p:cNvSpPr txBox="1"/>
          <p:nvPr/>
        </p:nvSpPr>
        <p:spPr>
          <a:xfrm>
            <a:off x="2175607" y="3388936"/>
            <a:ext cx="15457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ea typeface="Calibri"/>
                <a:cs typeface="Calibri"/>
              </a:rPr>
              <a:t>Training</a:t>
            </a:r>
            <a:endParaRPr lang="en-US" sz="1100" dirty="0"/>
          </a:p>
        </p:txBody>
      </p:sp>
      <p:sp>
        <p:nvSpPr>
          <p:cNvPr id="28" name="TextBox 27">
            <a:extLst>
              <a:ext uri="{FF2B5EF4-FFF2-40B4-BE49-F238E27FC236}">
                <a16:creationId xmlns:a16="http://schemas.microsoft.com/office/drawing/2014/main" id="{C5150C3E-C652-05CD-86CC-F0F97C87EF99}"/>
              </a:ext>
            </a:extLst>
          </p:cNvPr>
          <p:cNvSpPr txBox="1"/>
          <p:nvPr/>
        </p:nvSpPr>
        <p:spPr>
          <a:xfrm>
            <a:off x="1402720" y="3388936"/>
            <a:ext cx="15457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ea typeface="Calibri"/>
                <a:cs typeface="Calibri"/>
              </a:rPr>
              <a:t>Training</a:t>
            </a:r>
            <a:endParaRPr lang="en-US" sz="1100" dirty="0"/>
          </a:p>
        </p:txBody>
      </p:sp>
      <p:sp>
        <p:nvSpPr>
          <p:cNvPr id="29" name="TextBox 28">
            <a:extLst>
              <a:ext uri="{FF2B5EF4-FFF2-40B4-BE49-F238E27FC236}">
                <a16:creationId xmlns:a16="http://schemas.microsoft.com/office/drawing/2014/main" id="{4E9B2BB9-837C-56FF-B1E5-CD34866C1B63}"/>
              </a:ext>
            </a:extLst>
          </p:cNvPr>
          <p:cNvSpPr txBox="1"/>
          <p:nvPr/>
        </p:nvSpPr>
        <p:spPr>
          <a:xfrm>
            <a:off x="1402720" y="3650546"/>
            <a:ext cx="15457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ea typeface="Calibri"/>
                <a:cs typeface="Calibri"/>
              </a:rPr>
              <a:t>Training</a:t>
            </a:r>
            <a:endParaRPr lang="en-US" sz="1100" dirty="0"/>
          </a:p>
        </p:txBody>
      </p:sp>
      <p:sp>
        <p:nvSpPr>
          <p:cNvPr id="30" name="TextBox 29">
            <a:extLst>
              <a:ext uri="{FF2B5EF4-FFF2-40B4-BE49-F238E27FC236}">
                <a16:creationId xmlns:a16="http://schemas.microsoft.com/office/drawing/2014/main" id="{E3CDCD61-19F6-41A8-5DA8-51C8CED84070}"/>
              </a:ext>
            </a:extLst>
          </p:cNvPr>
          <p:cNvSpPr txBox="1"/>
          <p:nvPr/>
        </p:nvSpPr>
        <p:spPr>
          <a:xfrm>
            <a:off x="2170075" y="3650546"/>
            <a:ext cx="15457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ea typeface="Calibri"/>
                <a:cs typeface="Calibri"/>
              </a:rPr>
              <a:t>Testing</a:t>
            </a:r>
            <a:endParaRPr lang="en-US" sz="1100" dirty="0"/>
          </a:p>
        </p:txBody>
      </p:sp>
      <p:sp>
        <p:nvSpPr>
          <p:cNvPr id="31" name="TextBox 30">
            <a:extLst>
              <a:ext uri="{FF2B5EF4-FFF2-40B4-BE49-F238E27FC236}">
                <a16:creationId xmlns:a16="http://schemas.microsoft.com/office/drawing/2014/main" id="{B2B936A0-BB83-4C3A-AD90-B2D109FA0569}"/>
              </a:ext>
            </a:extLst>
          </p:cNvPr>
          <p:cNvSpPr txBox="1"/>
          <p:nvPr/>
        </p:nvSpPr>
        <p:spPr>
          <a:xfrm>
            <a:off x="7659147" y="1494362"/>
            <a:ext cx="2537145" cy="523220"/>
          </a:xfrm>
          <a:prstGeom prst="rect">
            <a:avLst/>
          </a:prstGeom>
          <a:noFill/>
        </p:spPr>
        <p:txBody>
          <a:bodyPr wrap="square" rtlCol="0">
            <a:spAutoFit/>
          </a:bodyPr>
          <a:lstStyle/>
          <a:p>
            <a:pPr algn="ctr"/>
            <a:r>
              <a:rPr lang="en-US" sz="2800" b="1" dirty="0"/>
              <a:t>Jackknife</a:t>
            </a:r>
          </a:p>
        </p:txBody>
      </p:sp>
      <p:sp>
        <p:nvSpPr>
          <p:cNvPr id="32" name="Left Brace 31">
            <a:extLst>
              <a:ext uri="{FF2B5EF4-FFF2-40B4-BE49-F238E27FC236}">
                <a16:creationId xmlns:a16="http://schemas.microsoft.com/office/drawing/2014/main" id="{8063502D-139F-55AE-EB0D-4BA3535AEECA}"/>
              </a:ext>
            </a:extLst>
          </p:cNvPr>
          <p:cNvSpPr/>
          <p:nvPr/>
        </p:nvSpPr>
        <p:spPr>
          <a:xfrm rot="7948095">
            <a:off x="9178051" y="2885497"/>
            <a:ext cx="340079" cy="23870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32">
            <a:extLst>
              <a:ext uri="{FF2B5EF4-FFF2-40B4-BE49-F238E27FC236}">
                <a16:creationId xmlns:a16="http://schemas.microsoft.com/office/drawing/2014/main" id="{C74384F1-F24C-FD58-976A-07501918AB00}"/>
              </a:ext>
            </a:extLst>
          </p:cNvPr>
          <p:cNvSpPr/>
          <p:nvPr/>
        </p:nvSpPr>
        <p:spPr>
          <a:xfrm>
            <a:off x="9873084" y="3156176"/>
            <a:ext cx="283464" cy="283464"/>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41E72F5-065A-7782-94EC-F22A4CB34A2B}"/>
              </a:ext>
            </a:extLst>
          </p:cNvPr>
          <p:cNvSpPr txBox="1"/>
          <p:nvPr/>
        </p:nvSpPr>
        <p:spPr>
          <a:xfrm rot="2461669">
            <a:off x="8810178" y="3781351"/>
            <a:ext cx="15457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ea typeface="Calibri"/>
                <a:cs typeface="Calibri"/>
              </a:rPr>
              <a:t>Training</a:t>
            </a:r>
            <a:endParaRPr lang="en-US" sz="1100" dirty="0"/>
          </a:p>
        </p:txBody>
      </p:sp>
      <p:sp>
        <p:nvSpPr>
          <p:cNvPr id="35" name="TextBox 34">
            <a:extLst>
              <a:ext uri="{FF2B5EF4-FFF2-40B4-BE49-F238E27FC236}">
                <a16:creationId xmlns:a16="http://schemas.microsoft.com/office/drawing/2014/main" id="{4A7FFE36-2CAB-B459-7B49-6BEF7AC49BFB}"/>
              </a:ext>
            </a:extLst>
          </p:cNvPr>
          <p:cNvSpPr txBox="1"/>
          <p:nvPr/>
        </p:nvSpPr>
        <p:spPr>
          <a:xfrm>
            <a:off x="9232739" y="2954858"/>
            <a:ext cx="15457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ea typeface="Calibri"/>
                <a:cs typeface="Calibri"/>
              </a:rPr>
              <a:t>Testing</a:t>
            </a:r>
            <a:endParaRPr lang="en-US" sz="1100" dirty="0"/>
          </a:p>
        </p:txBody>
      </p:sp>
      <p:pic>
        <p:nvPicPr>
          <p:cNvPr id="7" name="Picture 6">
            <a:extLst>
              <a:ext uri="{FF2B5EF4-FFF2-40B4-BE49-F238E27FC236}">
                <a16:creationId xmlns:a16="http://schemas.microsoft.com/office/drawing/2014/main" id="{8F4E9460-704B-3965-294E-B83C7D0F3ED3}"/>
              </a:ext>
            </a:extLst>
          </p:cNvPr>
          <p:cNvPicPr>
            <a:picLocks noChangeAspect="1"/>
          </p:cNvPicPr>
          <p:nvPr/>
        </p:nvPicPr>
        <p:blipFill>
          <a:blip r:embed="rId4"/>
          <a:stretch>
            <a:fillRect/>
          </a:stretch>
        </p:blipFill>
        <p:spPr>
          <a:xfrm>
            <a:off x="24754" y="5622622"/>
            <a:ext cx="3406756" cy="1193355"/>
          </a:xfrm>
          <a:prstGeom prst="rect">
            <a:avLst/>
          </a:prstGeom>
        </p:spPr>
      </p:pic>
      <p:sp>
        <p:nvSpPr>
          <p:cNvPr id="8" name="Rectangle 7">
            <a:extLst>
              <a:ext uri="{FF2B5EF4-FFF2-40B4-BE49-F238E27FC236}">
                <a16:creationId xmlns:a16="http://schemas.microsoft.com/office/drawing/2014/main" id="{937F38CA-D9EE-011C-A631-B72700C0C392}"/>
              </a:ext>
            </a:extLst>
          </p:cNvPr>
          <p:cNvSpPr/>
          <p:nvPr/>
        </p:nvSpPr>
        <p:spPr>
          <a:xfrm>
            <a:off x="90299" y="6135733"/>
            <a:ext cx="1410502" cy="145798"/>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150;p27">
            <a:extLst>
              <a:ext uri="{FF2B5EF4-FFF2-40B4-BE49-F238E27FC236}">
                <a16:creationId xmlns:a16="http://schemas.microsoft.com/office/drawing/2014/main" id="{918E4D06-432E-5DC4-3A3C-294A051E8BCF}"/>
              </a:ext>
            </a:extLst>
          </p:cNvPr>
          <p:cNvPicPr preferRelativeResize="0"/>
          <p:nvPr/>
        </p:nvPicPr>
        <p:blipFill>
          <a:blip r:embed="rId5">
            <a:alphaModFix/>
          </a:blip>
          <a:srcRect t="49900"/>
          <a:stretch>
            <a:fillRect/>
          </a:stretch>
        </p:blipFill>
        <p:spPr>
          <a:xfrm>
            <a:off x="442199" y="2632523"/>
            <a:ext cx="5460874" cy="2377775"/>
          </a:xfrm>
          <a:prstGeom prst="rect">
            <a:avLst/>
          </a:prstGeom>
          <a:noFill/>
          <a:ln>
            <a:noFill/>
          </a:ln>
        </p:spPr>
      </p:pic>
    </p:spTree>
    <p:extLst>
      <p:ext uri="{BB962C8B-B14F-4D97-AF65-F5344CB8AC3E}">
        <p14:creationId xmlns:p14="http://schemas.microsoft.com/office/powerpoint/2010/main" val="4030552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5FC12-24BF-0054-0C34-5BB91B2A264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382CC3B-74C9-ABC9-F7FD-F09C44185FD9}"/>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4" name="Title 1">
            <a:extLst>
              <a:ext uri="{FF2B5EF4-FFF2-40B4-BE49-F238E27FC236}">
                <a16:creationId xmlns:a16="http://schemas.microsoft.com/office/drawing/2014/main" id="{0EEB6F1B-6A2B-E7C6-8709-9360F3C46A55}"/>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err="1">
                <a:latin typeface="+mn-lt"/>
              </a:rPr>
              <a:t>ENMeval</a:t>
            </a:r>
            <a:r>
              <a:rPr lang="en-US" sz="6000" dirty="0">
                <a:latin typeface="+mn-lt"/>
              </a:rPr>
              <a:t>: Feature Classes</a:t>
            </a:r>
          </a:p>
        </p:txBody>
      </p:sp>
      <p:cxnSp>
        <p:nvCxnSpPr>
          <p:cNvPr id="5" name="Straight Connector 4">
            <a:extLst>
              <a:ext uri="{FF2B5EF4-FFF2-40B4-BE49-F238E27FC236}">
                <a16:creationId xmlns:a16="http://schemas.microsoft.com/office/drawing/2014/main" id="{BEE5F346-77D6-4F78-EA5C-57885493A6E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88C0F6-76A9-1898-773E-6A52A2CB283D}"/>
              </a:ext>
            </a:extLst>
          </p:cNvPr>
          <p:cNvCxnSpPr/>
          <p:nvPr/>
        </p:nvCxnSpPr>
        <p:spPr>
          <a:xfrm>
            <a:off x="1126880" y="2738193"/>
            <a:ext cx="0" cy="1930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1C93BB-E8E2-B3C1-68D4-3C39EFE39DA5}"/>
              </a:ext>
            </a:extLst>
          </p:cNvPr>
          <p:cNvCxnSpPr>
            <a:cxnSpLocks/>
          </p:cNvCxnSpPr>
          <p:nvPr/>
        </p:nvCxnSpPr>
        <p:spPr>
          <a:xfrm flipH="1">
            <a:off x="1099754" y="4668593"/>
            <a:ext cx="164011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B423F8-2DD8-C526-5970-2EE8D0E25BDE}"/>
              </a:ext>
            </a:extLst>
          </p:cNvPr>
          <p:cNvCxnSpPr/>
          <p:nvPr/>
        </p:nvCxnSpPr>
        <p:spPr>
          <a:xfrm>
            <a:off x="3976392" y="2738193"/>
            <a:ext cx="0" cy="1930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19455D-FB90-4329-95B9-01306F3EE32F}"/>
              </a:ext>
            </a:extLst>
          </p:cNvPr>
          <p:cNvCxnSpPr>
            <a:cxnSpLocks/>
          </p:cNvCxnSpPr>
          <p:nvPr/>
        </p:nvCxnSpPr>
        <p:spPr>
          <a:xfrm flipH="1">
            <a:off x="3949266" y="4668593"/>
            <a:ext cx="164011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8989992-2DC3-F8B2-2971-21063BC894F3}"/>
              </a:ext>
            </a:extLst>
          </p:cNvPr>
          <p:cNvCxnSpPr/>
          <p:nvPr/>
        </p:nvCxnSpPr>
        <p:spPr>
          <a:xfrm>
            <a:off x="6833229" y="2738193"/>
            <a:ext cx="0" cy="1930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6A24F6-9152-EF30-09D0-D668B551F9E3}"/>
              </a:ext>
            </a:extLst>
          </p:cNvPr>
          <p:cNvCxnSpPr>
            <a:cxnSpLocks/>
          </p:cNvCxnSpPr>
          <p:nvPr/>
        </p:nvCxnSpPr>
        <p:spPr>
          <a:xfrm flipH="1">
            <a:off x="6806103" y="4668593"/>
            <a:ext cx="164011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E07144-10F4-60AB-91A8-718A14DD8DE6}"/>
              </a:ext>
            </a:extLst>
          </p:cNvPr>
          <p:cNvCxnSpPr/>
          <p:nvPr/>
        </p:nvCxnSpPr>
        <p:spPr>
          <a:xfrm>
            <a:off x="9684312" y="2738193"/>
            <a:ext cx="0" cy="1930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6FCBB6-A69D-FCDB-585B-BA11D2957768}"/>
              </a:ext>
            </a:extLst>
          </p:cNvPr>
          <p:cNvCxnSpPr>
            <a:cxnSpLocks/>
          </p:cNvCxnSpPr>
          <p:nvPr/>
        </p:nvCxnSpPr>
        <p:spPr>
          <a:xfrm flipH="1">
            <a:off x="9657186" y="4668593"/>
            <a:ext cx="164011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81BD34-699D-F6F6-3288-52EAD98065C2}"/>
              </a:ext>
            </a:extLst>
          </p:cNvPr>
          <p:cNvSpPr txBox="1"/>
          <p:nvPr/>
        </p:nvSpPr>
        <p:spPr>
          <a:xfrm rot="16200000">
            <a:off x="3702" y="3518727"/>
            <a:ext cx="154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Suitability</a:t>
            </a:r>
            <a:endParaRPr lang="en-US" dirty="0"/>
          </a:p>
        </p:txBody>
      </p:sp>
      <p:sp>
        <p:nvSpPr>
          <p:cNvPr id="26" name="TextBox 25">
            <a:extLst>
              <a:ext uri="{FF2B5EF4-FFF2-40B4-BE49-F238E27FC236}">
                <a16:creationId xmlns:a16="http://schemas.microsoft.com/office/drawing/2014/main" id="{0E77C60A-38BC-A271-0E1C-1757101BC3D2}"/>
              </a:ext>
            </a:extLst>
          </p:cNvPr>
          <p:cNvSpPr txBox="1"/>
          <p:nvPr/>
        </p:nvSpPr>
        <p:spPr>
          <a:xfrm>
            <a:off x="1194095" y="4743160"/>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Environmental Variable</a:t>
            </a:r>
            <a:endParaRPr lang="en-US" dirty="0"/>
          </a:p>
        </p:txBody>
      </p:sp>
      <p:sp>
        <p:nvSpPr>
          <p:cNvPr id="27" name="TextBox 26">
            <a:extLst>
              <a:ext uri="{FF2B5EF4-FFF2-40B4-BE49-F238E27FC236}">
                <a16:creationId xmlns:a16="http://schemas.microsoft.com/office/drawing/2014/main" id="{1CA9C844-3DA7-ADC7-E7A8-AF6009C065C3}"/>
              </a:ext>
            </a:extLst>
          </p:cNvPr>
          <p:cNvSpPr txBox="1"/>
          <p:nvPr/>
        </p:nvSpPr>
        <p:spPr>
          <a:xfrm rot="16200000">
            <a:off x="2860538" y="3518727"/>
            <a:ext cx="154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Suitability</a:t>
            </a:r>
            <a:endParaRPr lang="en-US" dirty="0"/>
          </a:p>
        </p:txBody>
      </p:sp>
      <p:sp>
        <p:nvSpPr>
          <p:cNvPr id="28" name="TextBox 27">
            <a:extLst>
              <a:ext uri="{FF2B5EF4-FFF2-40B4-BE49-F238E27FC236}">
                <a16:creationId xmlns:a16="http://schemas.microsoft.com/office/drawing/2014/main" id="{68AD72D4-59D2-9663-D250-304AEDD53D00}"/>
              </a:ext>
            </a:extLst>
          </p:cNvPr>
          <p:cNvSpPr txBox="1"/>
          <p:nvPr/>
        </p:nvSpPr>
        <p:spPr>
          <a:xfrm>
            <a:off x="4050931" y="4743160"/>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Environmental Variable</a:t>
            </a:r>
            <a:endParaRPr lang="en-US" dirty="0"/>
          </a:p>
        </p:txBody>
      </p:sp>
      <p:sp>
        <p:nvSpPr>
          <p:cNvPr id="29" name="TextBox 28">
            <a:extLst>
              <a:ext uri="{FF2B5EF4-FFF2-40B4-BE49-F238E27FC236}">
                <a16:creationId xmlns:a16="http://schemas.microsoft.com/office/drawing/2014/main" id="{607EFF66-46BA-80A7-16BA-92F726C624F2}"/>
              </a:ext>
            </a:extLst>
          </p:cNvPr>
          <p:cNvSpPr txBox="1"/>
          <p:nvPr/>
        </p:nvSpPr>
        <p:spPr>
          <a:xfrm rot="16200000">
            <a:off x="5717374" y="3518727"/>
            <a:ext cx="154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Suitability</a:t>
            </a:r>
            <a:endParaRPr lang="en-US" dirty="0"/>
          </a:p>
        </p:txBody>
      </p:sp>
      <p:sp>
        <p:nvSpPr>
          <p:cNvPr id="30" name="TextBox 29">
            <a:extLst>
              <a:ext uri="{FF2B5EF4-FFF2-40B4-BE49-F238E27FC236}">
                <a16:creationId xmlns:a16="http://schemas.microsoft.com/office/drawing/2014/main" id="{FECCBAAA-0083-B711-9007-3FD0828CBE72}"/>
              </a:ext>
            </a:extLst>
          </p:cNvPr>
          <p:cNvSpPr txBox="1"/>
          <p:nvPr/>
        </p:nvSpPr>
        <p:spPr>
          <a:xfrm>
            <a:off x="6907767" y="4743160"/>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Environmental Variable</a:t>
            </a:r>
            <a:endParaRPr lang="en-US" dirty="0"/>
          </a:p>
        </p:txBody>
      </p:sp>
      <p:sp>
        <p:nvSpPr>
          <p:cNvPr id="31" name="TextBox 30">
            <a:extLst>
              <a:ext uri="{FF2B5EF4-FFF2-40B4-BE49-F238E27FC236}">
                <a16:creationId xmlns:a16="http://schemas.microsoft.com/office/drawing/2014/main" id="{D0CA1A5B-46F3-A03F-FC23-99E13018C8B9}"/>
              </a:ext>
            </a:extLst>
          </p:cNvPr>
          <p:cNvSpPr txBox="1"/>
          <p:nvPr/>
        </p:nvSpPr>
        <p:spPr>
          <a:xfrm rot="16200000">
            <a:off x="8574210" y="3524791"/>
            <a:ext cx="154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Suitability</a:t>
            </a:r>
            <a:endParaRPr lang="en-US" dirty="0"/>
          </a:p>
        </p:txBody>
      </p:sp>
      <p:sp>
        <p:nvSpPr>
          <p:cNvPr id="32" name="TextBox 31">
            <a:extLst>
              <a:ext uri="{FF2B5EF4-FFF2-40B4-BE49-F238E27FC236}">
                <a16:creationId xmlns:a16="http://schemas.microsoft.com/office/drawing/2014/main" id="{B64B2A80-8904-6D15-342C-03667107AB1C}"/>
              </a:ext>
            </a:extLst>
          </p:cNvPr>
          <p:cNvSpPr txBox="1"/>
          <p:nvPr/>
        </p:nvSpPr>
        <p:spPr>
          <a:xfrm>
            <a:off x="9764603" y="4749224"/>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Environmental Variable</a:t>
            </a:r>
            <a:endParaRPr lang="en-US" dirty="0"/>
          </a:p>
        </p:txBody>
      </p:sp>
      <p:cxnSp>
        <p:nvCxnSpPr>
          <p:cNvPr id="34" name="Straight Connector 33">
            <a:extLst>
              <a:ext uri="{FF2B5EF4-FFF2-40B4-BE49-F238E27FC236}">
                <a16:creationId xmlns:a16="http://schemas.microsoft.com/office/drawing/2014/main" id="{EF90A0B1-2A97-15C6-EF45-B16F6F43E9B3}"/>
              </a:ext>
            </a:extLst>
          </p:cNvPr>
          <p:cNvCxnSpPr>
            <a:cxnSpLocks/>
          </p:cNvCxnSpPr>
          <p:nvPr/>
        </p:nvCxnSpPr>
        <p:spPr>
          <a:xfrm flipV="1">
            <a:off x="1346886" y="2834350"/>
            <a:ext cx="1313351" cy="164193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001E84E5-5CB7-1C06-7830-9FF89F35D370}"/>
              </a:ext>
            </a:extLst>
          </p:cNvPr>
          <p:cNvSpPr/>
          <p:nvPr/>
        </p:nvSpPr>
        <p:spPr>
          <a:xfrm>
            <a:off x="4226011" y="2879034"/>
            <a:ext cx="1075038" cy="1507615"/>
          </a:xfrm>
          <a:custGeom>
            <a:avLst/>
            <a:gdLst>
              <a:gd name="connsiteX0" fmla="*/ 0 w 1075038"/>
              <a:gd name="connsiteY0" fmla="*/ 1507615 h 1507615"/>
              <a:gd name="connsiteX1" fmla="*/ 358346 w 1075038"/>
              <a:gd name="connsiteY1" fmla="*/ 90 h 1507615"/>
              <a:gd name="connsiteX2" fmla="*/ 1075038 w 1075038"/>
              <a:gd name="connsiteY2" fmla="*/ 1433474 h 1507615"/>
            </a:gdLst>
            <a:ahLst/>
            <a:cxnLst>
              <a:cxn ang="0">
                <a:pos x="connsiteX0" y="connsiteY0"/>
              </a:cxn>
              <a:cxn ang="0">
                <a:pos x="connsiteX1" y="connsiteY1"/>
              </a:cxn>
              <a:cxn ang="0">
                <a:pos x="connsiteX2" y="connsiteY2"/>
              </a:cxn>
            </a:cxnLst>
            <a:rect l="l" t="t" r="r" b="b"/>
            <a:pathLst>
              <a:path w="1075038" h="1507615">
                <a:moveTo>
                  <a:pt x="0" y="1507615"/>
                </a:moveTo>
                <a:cubicBezTo>
                  <a:pt x="89586" y="760031"/>
                  <a:pt x="179173" y="12447"/>
                  <a:pt x="358346" y="90"/>
                </a:cubicBezTo>
                <a:cubicBezTo>
                  <a:pt x="537519" y="-12267"/>
                  <a:pt x="947352" y="1241944"/>
                  <a:pt x="1075038" y="1433474"/>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22FB9193-126B-9558-D353-DF4A8B134417}"/>
              </a:ext>
            </a:extLst>
          </p:cNvPr>
          <p:cNvCxnSpPr>
            <a:cxnSpLocks/>
          </p:cNvCxnSpPr>
          <p:nvPr/>
        </p:nvCxnSpPr>
        <p:spPr>
          <a:xfrm>
            <a:off x="6960769" y="3393178"/>
            <a:ext cx="292647" cy="7427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0D263F-4FA8-44FE-7454-E24D1C4B433E}"/>
              </a:ext>
            </a:extLst>
          </p:cNvPr>
          <p:cNvCxnSpPr>
            <a:cxnSpLocks/>
          </p:cNvCxnSpPr>
          <p:nvPr/>
        </p:nvCxnSpPr>
        <p:spPr>
          <a:xfrm>
            <a:off x="7234777" y="4135882"/>
            <a:ext cx="100718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73187BF3-F9F4-0471-353A-3E75B5740FE9}"/>
              </a:ext>
            </a:extLst>
          </p:cNvPr>
          <p:cNvSpPr/>
          <p:nvPr/>
        </p:nvSpPr>
        <p:spPr>
          <a:xfrm>
            <a:off x="9969314" y="2930506"/>
            <a:ext cx="1075038" cy="1507615"/>
          </a:xfrm>
          <a:custGeom>
            <a:avLst/>
            <a:gdLst>
              <a:gd name="connsiteX0" fmla="*/ 0 w 1075038"/>
              <a:gd name="connsiteY0" fmla="*/ 1507615 h 1507615"/>
              <a:gd name="connsiteX1" fmla="*/ 358346 w 1075038"/>
              <a:gd name="connsiteY1" fmla="*/ 90 h 1507615"/>
              <a:gd name="connsiteX2" fmla="*/ 1075038 w 1075038"/>
              <a:gd name="connsiteY2" fmla="*/ 1433474 h 1507615"/>
            </a:gdLst>
            <a:ahLst/>
            <a:cxnLst>
              <a:cxn ang="0">
                <a:pos x="connsiteX0" y="connsiteY0"/>
              </a:cxn>
              <a:cxn ang="0">
                <a:pos x="connsiteX1" y="connsiteY1"/>
              </a:cxn>
              <a:cxn ang="0">
                <a:pos x="connsiteX2" y="connsiteY2"/>
              </a:cxn>
            </a:cxnLst>
            <a:rect l="l" t="t" r="r" b="b"/>
            <a:pathLst>
              <a:path w="1075038" h="1507615">
                <a:moveTo>
                  <a:pt x="0" y="1507615"/>
                </a:moveTo>
                <a:cubicBezTo>
                  <a:pt x="89586" y="760031"/>
                  <a:pt x="179173" y="12447"/>
                  <a:pt x="358346" y="90"/>
                </a:cubicBezTo>
                <a:cubicBezTo>
                  <a:pt x="537519" y="-12267"/>
                  <a:pt x="947352" y="1241944"/>
                  <a:pt x="1075038" y="1433474"/>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196906DF-1A47-A6E8-4C6C-9934DE6837AE}"/>
              </a:ext>
            </a:extLst>
          </p:cNvPr>
          <p:cNvCxnSpPr>
            <a:cxnSpLocks/>
          </p:cNvCxnSpPr>
          <p:nvPr/>
        </p:nvCxnSpPr>
        <p:spPr>
          <a:xfrm>
            <a:off x="10540762" y="3241345"/>
            <a:ext cx="100718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E043C8C-7FD4-1824-9515-A3EEFBDC9A5A}"/>
              </a:ext>
            </a:extLst>
          </p:cNvPr>
          <p:cNvSpPr/>
          <p:nvPr/>
        </p:nvSpPr>
        <p:spPr>
          <a:xfrm>
            <a:off x="9885683" y="3276624"/>
            <a:ext cx="2206667" cy="11996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05BB3C1-29C0-F11F-258D-3A38753A8E78}"/>
              </a:ext>
            </a:extLst>
          </p:cNvPr>
          <p:cNvCxnSpPr>
            <a:cxnSpLocks/>
          </p:cNvCxnSpPr>
          <p:nvPr/>
        </p:nvCxnSpPr>
        <p:spPr>
          <a:xfrm flipV="1">
            <a:off x="9834131" y="3237958"/>
            <a:ext cx="319096" cy="116596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029561C-3723-B954-E097-D25F971E881B}"/>
              </a:ext>
            </a:extLst>
          </p:cNvPr>
          <p:cNvSpPr txBox="1"/>
          <p:nvPr/>
        </p:nvSpPr>
        <p:spPr>
          <a:xfrm>
            <a:off x="698408" y="2118817"/>
            <a:ext cx="2537145" cy="523220"/>
          </a:xfrm>
          <a:prstGeom prst="rect">
            <a:avLst/>
          </a:prstGeom>
          <a:noFill/>
        </p:spPr>
        <p:txBody>
          <a:bodyPr wrap="square" rtlCol="0">
            <a:spAutoFit/>
          </a:bodyPr>
          <a:lstStyle/>
          <a:p>
            <a:pPr algn="ctr"/>
            <a:r>
              <a:rPr lang="en-US" sz="2800" b="1" dirty="0"/>
              <a:t>Linear</a:t>
            </a:r>
          </a:p>
        </p:txBody>
      </p:sp>
      <p:sp>
        <p:nvSpPr>
          <p:cNvPr id="53" name="TextBox 52">
            <a:extLst>
              <a:ext uri="{FF2B5EF4-FFF2-40B4-BE49-F238E27FC236}">
                <a16:creationId xmlns:a16="http://schemas.microsoft.com/office/drawing/2014/main" id="{466DC8C6-3FD9-7BBD-8B6A-05FFA25EAF4D}"/>
              </a:ext>
            </a:extLst>
          </p:cNvPr>
          <p:cNvSpPr txBox="1"/>
          <p:nvPr/>
        </p:nvSpPr>
        <p:spPr>
          <a:xfrm>
            <a:off x="3494957" y="2126511"/>
            <a:ext cx="2537145" cy="523220"/>
          </a:xfrm>
          <a:prstGeom prst="rect">
            <a:avLst/>
          </a:prstGeom>
          <a:noFill/>
        </p:spPr>
        <p:txBody>
          <a:bodyPr wrap="square" rtlCol="0">
            <a:spAutoFit/>
          </a:bodyPr>
          <a:lstStyle/>
          <a:p>
            <a:pPr algn="ctr"/>
            <a:r>
              <a:rPr lang="en-US" sz="2800" b="1" dirty="0"/>
              <a:t>Quadratic</a:t>
            </a:r>
          </a:p>
        </p:txBody>
      </p:sp>
      <p:sp>
        <p:nvSpPr>
          <p:cNvPr id="54" name="TextBox 53">
            <a:extLst>
              <a:ext uri="{FF2B5EF4-FFF2-40B4-BE49-F238E27FC236}">
                <a16:creationId xmlns:a16="http://schemas.microsoft.com/office/drawing/2014/main" id="{EF9FF3CB-87B5-3856-8B55-446B81AE2520}"/>
              </a:ext>
            </a:extLst>
          </p:cNvPr>
          <p:cNvSpPr txBox="1"/>
          <p:nvPr/>
        </p:nvSpPr>
        <p:spPr>
          <a:xfrm>
            <a:off x="6357587" y="2118817"/>
            <a:ext cx="2537145" cy="523220"/>
          </a:xfrm>
          <a:prstGeom prst="rect">
            <a:avLst/>
          </a:prstGeom>
          <a:noFill/>
        </p:spPr>
        <p:txBody>
          <a:bodyPr wrap="square" rtlCol="0">
            <a:spAutoFit/>
          </a:bodyPr>
          <a:lstStyle/>
          <a:p>
            <a:pPr algn="ctr"/>
            <a:r>
              <a:rPr lang="en-US" sz="2800" b="1" dirty="0"/>
              <a:t>Hinge</a:t>
            </a:r>
          </a:p>
        </p:txBody>
      </p:sp>
      <p:sp>
        <p:nvSpPr>
          <p:cNvPr id="55" name="TextBox 54">
            <a:extLst>
              <a:ext uri="{FF2B5EF4-FFF2-40B4-BE49-F238E27FC236}">
                <a16:creationId xmlns:a16="http://schemas.microsoft.com/office/drawing/2014/main" id="{117D6097-271B-54EA-CCEF-17C09A36DC97}"/>
              </a:ext>
            </a:extLst>
          </p:cNvPr>
          <p:cNvSpPr txBox="1"/>
          <p:nvPr/>
        </p:nvSpPr>
        <p:spPr>
          <a:xfrm>
            <a:off x="9208670" y="2126343"/>
            <a:ext cx="2537145" cy="523220"/>
          </a:xfrm>
          <a:prstGeom prst="rect">
            <a:avLst/>
          </a:prstGeom>
          <a:noFill/>
        </p:spPr>
        <p:txBody>
          <a:bodyPr wrap="square" rtlCol="0">
            <a:spAutoFit/>
          </a:bodyPr>
          <a:lstStyle/>
          <a:p>
            <a:pPr algn="ctr"/>
            <a:r>
              <a:rPr lang="en-US" sz="2800" b="1" dirty="0"/>
              <a:t>Combination</a:t>
            </a:r>
          </a:p>
        </p:txBody>
      </p:sp>
      <p:pic>
        <p:nvPicPr>
          <p:cNvPr id="2" name="Picture 1">
            <a:extLst>
              <a:ext uri="{FF2B5EF4-FFF2-40B4-BE49-F238E27FC236}">
                <a16:creationId xmlns:a16="http://schemas.microsoft.com/office/drawing/2014/main" id="{A548D185-263E-39BA-FF51-8342E512FBDA}"/>
              </a:ext>
            </a:extLst>
          </p:cNvPr>
          <p:cNvPicPr>
            <a:picLocks noChangeAspect="1"/>
          </p:cNvPicPr>
          <p:nvPr/>
        </p:nvPicPr>
        <p:blipFill>
          <a:blip r:embed="rId3"/>
          <a:stretch>
            <a:fillRect/>
          </a:stretch>
        </p:blipFill>
        <p:spPr>
          <a:xfrm>
            <a:off x="24754" y="5622622"/>
            <a:ext cx="3406756" cy="1193355"/>
          </a:xfrm>
          <a:prstGeom prst="rect">
            <a:avLst/>
          </a:prstGeom>
        </p:spPr>
      </p:pic>
      <p:sp>
        <p:nvSpPr>
          <p:cNvPr id="6" name="Rectangle 5">
            <a:extLst>
              <a:ext uri="{FF2B5EF4-FFF2-40B4-BE49-F238E27FC236}">
                <a16:creationId xmlns:a16="http://schemas.microsoft.com/office/drawing/2014/main" id="{C529C8D1-6E31-3213-47B9-15039BA69431}"/>
              </a:ext>
            </a:extLst>
          </p:cNvPr>
          <p:cNvSpPr/>
          <p:nvPr/>
        </p:nvSpPr>
        <p:spPr>
          <a:xfrm>
            <a:off x="53827" y="5989935"/>
            <a:ext cx="2781671" cy="145798"/>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979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D3E99-01DB-0E47-9B90-0769006A67C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97076DE-D916-C718-3D01-AD56C3840E81}"/>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4" name="Title 1">
            <a:extLst>
              <a:ext uri="{FF2B5EF4-FFF2-40B4-BE49-F238E27FC236}">
                <a16:creationId xmlns:a16="http://schemas.microsoft.com/office/drawing/2014/main" id="{436F8CF9-0B93-4E0D-0CFD-894C7E7D27EC}"/>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err="1">
                <a:latin typeface="+mn-lt"/>
              </a:rPr>
              <a:t>ENMeval</a:t>
            </a:r>
            <a:r>
              <a:rPr lang="en-US" sz="6000" dirty="0">
                <a:latin typeface="+mn-lt"/>
              </a:rPr>
              <a:t>: Regularization Multiplier</a:t>
            </a:r>
          </a:p>
        </p:txBody>
      </p:sp>
      <p:cxnSp>
        <p:nvCxnSpPr>
          <p:cNvPr id="5" name="Straight Connector 4">
            <a:extLst>
              <a:ext uri="{FF2B5EF4-FFF2-40B4-BE49-F238E27FC236}">
                <a16:creationId xmlns:a16="http://schemas.microsoft.com/office/drawing/2014/main" id="{EC9F21CC-DE99-972B-8DEB-C8ECA7EE059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DD582980-DBCA-337A-555D-E70A4858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580" y="2195273"/>
            <a:ext cx="8658840" cy="3003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BF6AF8-61C3-4C82-C904-B3FF3FE9F032}"/>
              </a:ext>
            </a:extLst>
          </p:cNvPr>
          <p:cNvSpPr txBox="1"/>
          <p:nvPr/>
        </p:nvSpPr>
        <p:spPr>
          <a:xfrm>
            <a:off x="2635168" y="5194900"/>
            <a:ext cx="154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RM too high!</a:t>
            </a:r>
            <a:endParaRPr lang="en-US" dirty="0"/>
          </a:p>
        </p:txBody>
      </p:sp>
      <p:sp>
        <p:nvSpPr>
          <p:cNvPr id="6" name="TextBox 5">
            <a:extLst>
              <a:ext uri="{FF2B5EF4-FFF2-40B4-BE49-F238E27FC236}">
                <a16:creationId xmlns:a16="http://schemas.microsoft.com/office/drawing/2014/main" id="{09814CAE-878C-1BB1-1657-B95F48289856}"/>
              </a:ext>
            </a:extLst>
          </p:cNvPr>
          <p:cNvSpPr txBox="1"/>
          <p:nvPr/>
        </p:nvSpPr>
        <p:spPr>
          <a:xfrm>
            <a:off x="8282647" y="5194900"/>
            <a:ext cx="154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RM too low!</a:t>
            </a:r>
            <a:endParaRPr lang="en-US" dirty="0"/>
          </a:p>
        </p:txBody>
      </p:sp>
      <p:sp>
        <p:nvSpPr>
          <p:cNvPr id="7" name="TextBox 6">
            <a:extLst>
              <a:ext uri="{FF2B5EF4-FFF2-40B4-BE49-F238E27FC236}">
                <a16:creationId xmlns:a16="http://schemas.microsoft.com/office/drawing/2014/main" id="{DC2EB526-E56E-3F21-C0B9-117534075DFD}"/>
              </a:ext>
            </a:extLst>
          </p:cNvPr>
          <p:cNvSpPr txBox="1"/>
          <p:nvPr/>
        </p:nvSpPr>
        <p:spPr>
          <a:xfrm>
            <a:off x="0" y="1310821"/>
            <a:ext cx="5686451" cy="523220"/>
          </a:xfrm>
          <a:prstGeom prst="rect">
            <a:avLst/>
          </a:prstGeom>
          <a:noFill/>
        </p:spPr>
        <p:txBody>
          <a:bodyPr wrap="square" rtlCol="0">
            <a:spAutoFit/>
          </a:bodyPr>
          <a:lstStyle/>
          <a:p>
            <a:r>
              <a:rPr lang="en-US" sz="2800" b="1" dirty="0"/>
              <a:t>Complexity Penalization</a:t>
            </a:r>
          </a:p>
        </p:txBody>
      </p:sp>
      <p:pic>
        <p:nvPicPr>
          <p:cNvPr id="10" name="Picture 9">
            <a:extLst>
              <a:ext uri="{FF2B5EF4-FFF2-40B4-BE49-F238E27FC236}">
                <a16:creationId xmlns:a16="http://schemas.microsoft.com/office/drawing/2014/main" id="{5112FB2F-991C-5975-0357-3351473180DB}"/>
              </a:ext>
            </a:extLst>
          </p:cNvPr>
          <p:cNvPicPr>
            <a:picLocks noChangeAspect="1"/>
          </p:cNvPicPr>
          <p:nvPr/>
        </p:nvPicPr>
        <p:blipFill>
          <a:blip r:embed="rId4"/>
          <a:stretch>
            <a:fillRect/>
          </a:stretch>
        </p:blipFill>
        <p:spPr>
          <a:xfrm>
            <a:off x="24754" y="5622622"/>
            <a:ext cx="3406756" cy="1193355"/>
          </a:xfrm>
          <a:prstGeom prst="rect">
            <a:avLst/>
          </a:prstGeom>
        </p:spPr>
      </p:pic>
      <p:sp>
        <p:nvSpPr>
          <p:cNvPr id="11" name="Rectangle 10">
            <a:extLst>
              <a:ext uri="{FF2B5EF4-FFF2-40B4-BE49-F238E27FC236}">
                <a16:creationId xmlns:a16="http://schemas.microsoft.com/office/drawing/2014/main" id="{86AA52EF-3FBF-EAFF-D0CA-BEC78BA0B248}"/>
              </a:ext>
            </a:extLst>
          </p:cNvPr>
          <p:cNvSpPr/>
          <p:nvPr/>
        </p:nvSpPr>
        <p:spPr>
          <a:xfrm>
            <a:off x="53827" y="5989935"/>
            <a:ext cx="2781671" cy="145798"/>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536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B3941-32A7-2BCB-A4F6-F75937F0681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2436E91-CA8D-9E0F-399C-757ABFEE0522}"/>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4" name="Title 1">
            <a:extLst>
              <a:ext uri="{FF2B5EF4-FFF2-40B4-BE49-F238E27FC236}">
                <a16:creationId xmlns:a16="http://schemas.microsoft.com/office/drawing/2014/main" id="{733EA080-FB88-8BD7-8FB9-869533A0AC0B}"/>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err="1">
                <a:latin typeface="+mn-lt"/>
              </a:rPr>
              <a:t>ENMeval</a:t>
            </a:r>
            <a:r>
              <a:rPr lang="en-US" sz="6000" dirty="0">
                <a:latin typeface="+mn-lt"/>
              </a:rPr>
              <a:t>: Models</a:t>
            </a:r>
          </a:p>
        </p:txBody>
      </p:sp>
      <p:cxnSp>
        <p:nvCxnSpPr>
          <p:cNvPr id="5" name="Straight Connector 4">
            <a:extLst>
              <a:ext uri="{FF2B5EF4-FFF2-40B4-BE49-F238E27FC236}">
                <a16:creationId xmlns:a16="http://schemas.microsoft.com/office/drawing/2014/main" id="{6F671E7F-170E-AE51-B990-828408419149}"/>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C1E73D21-B913-26F3-F70A-308416728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580" y="2195273"/>
            <a:ext cx="8658840" cy="3003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0EDF08-2C36-8785-F366-1EE97427065D}"/>
              </a:ext>
            </a:extLst>
          </p:cNvPr>
          <p:cNvSpPr txBox="1"/>
          <p:nvPr/>
        </p:nvSpPr>
        <p:spPr>
          <a:xfrm>
            <a:off x="2635168" y="5194900"/>
            <a:ext cx="154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RM too high!</a:t>
            </a:r>
            <a:endParaRPr lang="en-US" dirty="0"/>
          </a:p>
        </p:txBody>
      </p:sp>
      <p:sp>
        <p:nvSpPr>
          <p:cNvPr id="6" name="TextBox 5">
            <a:extLst>
              <a:ext uri="{FF2B5EF4-FFF2-40B4-BE49-F238E27FC236}">
                <a16:creationId xmlns:a16="http://schemas.microsoft.com/office/drawing/2014/main" id="{953EC4F7-667A-AFDB-EA29-1621997E41B9}"/>
              </a:ext>
            </a:extLst>
          </p:cNvPr>
          <p:cNvSpPr txBox="1"/>
          <p:nvPr/>
        </p:nvSpPr>
        <p:spPr>
          <a:xfrm>
            <a:off x="8282647" y="5194900"/>
            <a:ext cx="154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RM too low!</a:t>
            </a:r>
            <a:endParaRPr lang="en-US" dirty="0"/>
          </a:p>
        </p:txBody>
      </p:sp>
      <p:sp>
        <p:nvSpPr>
          <p:cNvPr id="7" name="TextBox 6">
            <a:extLst>
              <a:ext uri="{FF2B5EF4-FFF2-40B4-BE49-F238E27FC236}">
                <a16:creationId xmlns:a16="http://schemas.microsoft.com/office/drawing/2014/main" id="{49F4A543-772F-336A-C4BA-3AC47DFD3187}"/>
              </a:ext>
            </a:extLst>
          </p:cNvPr>
          <p:cNvSpPr txBox="1"/>
          <p:nvPr/>
        </p:nvSpPr>
        <p:spPr>
          <a:xfrm>
            <a:off x="0" y="1310821"/>
            <a:ext cx="5686451" cy="523220"/>
          </a:xfrm>
          <a:prstGeom prst="rect">
            <a:avLst/>
          </a:prstGeom>
          <a:noFill/>
        </p:spPr>
        <p:txBody>
          <a:bodyPr wrap="square" rtlCol="0">
            <a:spAutoFit/>
          </a:bodyPr>
          <a:lstStyle/>
          <a:p>
            <a:r>
              <a:rPr lang="en-US" sz="2800" b="1" dirty="0"/>
              <a:t>Complexity Penalization</a:t>
            </a:r>
          </a:p>
        </p:txBody>
      </p:sp>
      <p:pic>
        <p:nvPicPr>
          <p:cNvPr id="10" name="Picture 9">
            <a:extLst>
              <a:ext uri="{FF2B5EF4-FFF2-40B4-BE49-F238E27FC236}">
                <a16:creationId xmlns:a16="http://schemas.microsoft.com/office/drawing/2014/main" id="{EA673AB1-20FB-B629-D801-D9DF081F6957}"/>
              </a:ext>
            </a:extLst>
          </p:cNvPr>
          <p:cNvPicPr>
            <a:picLocks noChangeAspect="1"/>
          </p:cNvPicPr>
          <p:nvPr/>
        </p:nvPicPr>
        <p:blipFill>
          <a:blip r:embed="rId4"/>
          <a:stretch>
            <a:fillRect/>
          </a:stretch>
        </p:blipFill>
        <p:spPr>
          <a:xfrm>
            <a:off x="24754" y="5622622"/>
            <a:ext cx="3406756" cy="1193355"/>
          </a:xfrm>
          <a:prstGeom prst="rect">
            <a:avLst/>
          </a:prstGeom>
        </p:spPr>
      </p:pic>
      <p:pic>
        <p:nvPicPr>
          <p:cNvPr id="13" name="Picture 12">
            <a:extLst>
              <a:ext uri="{FF2B5EF4-FFF2-40B4-BE49-F238E27FC236}">
                <a16:creationId xmlns:a16="http://schemas.microsoft.com/office/drawing/2014/main" id="{3C83F60C-BBD8-2A9E-10AD-D8AFC0F42A85}"/>
              </a:ext>
            </a:extLst>
          </p:cNvPr>
          <p:cNvPicPr>
            <a:picLocks noChangeAspect="1"/>
          </p:cNvPicPr>
          <p:nvPr/>
        </p:nvPicPr>
        <p:blipFill>
          <a:blip r:embed="rId5"/>
          <a:stretch>
            <a:fillRect/>
          </a:stretch>
        </p:blipFill>
        <p:spPr>
          <a:xfrm>
            <a:off x="1806354" y="1454048"/>
            <a:ext cx="8579291" cy="3949903"/>
          </a:xfrm>
          <a:prstGeom prst="rect">
            <a:avLst/>
          </a:prstGeom>
        </p:spPr>
      </p:pic>
    </p:spTree>
    <p:extLst>
      <p:ext uri="{BB962C8B-B14F-4D97-AF65-F5344CB8AC3E}">
        <p14:creationId xmlns:p14="http://schemas.microsoft.com/office/powerpoint/2010/main" val="172710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6067D-3CC2-AD03-9BC7-3A0AD084725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1819433-E131-C6F7-59DD-AC2250428A22}"/>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4" name="Title 1">
            <a:extLst>
              <a:ext uri="{FF2B5EF4-FFF2-40B4-BE49-F238E27FC236}">
                <a16:creationId xmlns:a16="http://schemas.microsoft.com/office/drawing/2014/main" id="{F52B8B79-3165-A28F-40CB-FA7784680461}"/>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err="1">
                <a:latin typeface="+mn-lt"/>
              </a:rPr>
              <a:t>ENMeval</a:t>
            </a:r>
            <a:r>
              <a:rPr lang="en-US" sz="6000" dirty="0">
                <a:latin typeface="+mn-lt"/>
              </a:rPr>
              <a:t>: Model Evaluation</a:t>
            </a:r>
          </a:p>
        </p:txBody>
      </p:sp>
      <p:pic>
        <p:nvPicPr>
          <p:cNvPr id="1026" name="Picture 2" descr="What Is Akaike Information Criterion (AIC)? | Built In">
            <a:extLst>
              <a:ext uri="{FF2B5EF4-FFF2-40B4-BE49-F238E27FC236}">
                <a16:creationId xmlns:a16="http://schemas.microsoft.com/office/drawing/2014/main" id="{A4C6DF17-57B6-1D8F-5A0B-E2C87BEA2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424" y="2386013"/>
            <a:ext cx="7715250" cy="20859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647BD7E-2E32-02CC-3647-EBA221230E25}"/>
              </a:ext>
            </a:extLst>
          </p:cNvPr>
          <p:cNvSpPr txBox="1"/>
          <p:nvPr/>
        </p:nvSpPr>
        <p:spPr>
          <a:xfrm>
            <a:off x="2242498" y="2116466"/>
            <a:ext cx="4443145" cy="523220"/>
          </a:xfrm>
          <a:prstGeom prst="rect">
            <a:avLst/>
          </a:prstGeom>
          <a:solidFill>
            <a:schemeClr val="bg1"/>
          </a:solidFill>
        </p:spPr>
        <p:txBody>
          <a:bodyPr wrap="square" rtlCol="0">
            <a:spAutoFit/>
          </a:bodyPr>
          <a:lstStyle/>
          <a:p>
            <a:r>
              <a:rPr lang="en-US" sz="2800" b="1" dirty="0"/>
              <a:t>Akaike Information Criterion</a:t>
            </a:r>
          </a:p>
        </p:txBody>
      </p:sp>
      <p:sp>
        <p:nvSpPr>
          <p:cNvPr id="17" name="TextBox 16">
            <a:extLst>
              <a:ext uri="{FF2B5EF4-FFF2-40B4-BE49-F238E27FC236}">
                <a16:creationId xmlns:a16="http://schemas.microsoft.com/office/drawing/2014/main" id="{59CA3F77-B430-ED83-0917-86FC358BFD8A}"/>
              </a:ext>
            </a:extLst>
          </p:cNvPr>
          <p:cNvSpPr txBox="1"/>
          <p:nvPr/>
        </p:nvSpPr>
        <p:spPr>
          <a:xfrm>
            <a:off x="8071104" y="4567424"/>
            <a:ext cx="2071644" cy="707886"/>
          </a:xfrm>
          <a:prstGeom prst="rect">
            <a:avLst/>
          </a:prstGeom>
          <a:noFill/>
        </p:spPr>
        <p:txBody>
          <a:bodyPr wrap="square" rtlCol="0">
            <a:spAutoFit/>
          </a:bodyPr>
          <a:lstStyle/>
          <a:p>
            <a:r>
              <a:rPr lang="en-US" sz="2000" dirty="0"/>
              <a:t># of feature coefficients</a:t>
            </a:r>
          </a:p>
        </p:txBody>
      </p:sp>
      <p:sp>
        <p:nvSpPr>
          <p:cNvPr id="20" name="TextBox 19">
            <a:extLst>
              <a:ext uri="{FF2B5EF4-FFF2-40B4-BE49-F238E27FC236}">
                <a16:creationId xmlns:a16="http://schemas.microsoft.com/office/drawing/2014/main" id="{86A07DF9-B45B-BE6B-FEDA-103C33D697A3}"/>
              </a:ext>
            </a:extLst>
          </p:cNvPr>
          <p:cNvSpPr txBox="1"/>
          <p:nvPr/>
        </p:nvSpPr>
        <p:spPr>
          <a:xfrm>
            <a:off x="6460317" y="4413536"/>
            <a:ext cx="2071644" cy="1015663"/>
          </a:xfrm>
          <a:prstGeom prst="rect">
            <a:avLst/>
          </a:prstGeom>
          <a:noFill/>
        </p:spPr>
        <p:txBody>
          <a:bodyPr wrap="square" rtlCol="0">
            <a:spAutoFit/>
          </a:bodyPr>
          <a:lstStyle/>
          <a:p>
            <a:r>
              <a:rPr lang="en-US" sz="2000" dirty="0"/>
              <a:t>Maximum likelihood of model</a:t>
            </a:r>
          </a:p>
        </p:txBody>
      </p:sp>
      <p:sp>
        <p:nvSpPr>
          <p:cNvPr id="22" name="TextBox 21">
            <a:extLst>
              <a:ext uri="{FF2B5EF4-FFF2-40B4-BE49-F238E27FC236}">
                <a16:creationId xmlns:a16="http://schemas.microsoft.com/office/drawing/2014/main" id="{F0F4EB7D-33C1-7301-3980-97CE0C4306D9}"/>
              </a:ext>
            </a:extLst>
          </p:cNvPr>
          <p:cNvSpPr txBox="1"/>
          <p:nvPr/>
        </p:nvSpPr>
        <p:spPr>
          <a:xfrm>
            <a:off x="3653982" y="5995627"/>
            <a:ext cx="9102437" cy="646331"/>
          </a:xfrm>
          <a:prstGeom prst="rect">
            <a:avLst/>
          </a:prstGeom>
          <a:noFill/>
        </p:spPr>
        <p:txBody>
          <a:bodyPr wrap="square" rtlCol="0">
            <a:spAutoFit/>
          </a:bodyPr>
          <a:lstStyle/>
          <a:p>
            <a:r>
              <a:rPr lang="en-US" sz="3600" dirty="0"/>
              <a:t>Low AIC = Better Model Fit + Less Overfitting</a:t>
            </a:r>
          </a:p>
        </p:txBody>
      </p:sp>
      <p:cxnSp>
        <p:nvCxnSpPr>
          <p:cNvPr id="28" name="Straight Arrow Connector 27">
            <a:extLst>
              <a:ext uri="{FF2B5EF4-FFF2-40B4-BE49-F238E27FC236}">
                <a16:creationId xmlns:a16="http://schemas.microsoft.com/office/drawing/2014/main" id="{0B7E9064-8AFC-7EE5-BD6E-16A493196B4D}"/>
              </a:ext>
            </a:extLst>
          </p:cNvPr>
          <p:cNvCxnSpPr/>
          <p:nvPr/>
        </p:nvCxnSpPr>
        <p:spPr>
          <a:xfrm>
            <a:off x="7032013" y="3709988"/>
            <a:ext cx="0" cy="76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3572AA6-2E4D-6B5C-E56A-CA14250C7870}"/>
              </a:ext>
            </a:extLst>
          </p:cNvPr>
          <p:cNvCxnSpPr/>
          <p:nvPr/>
        </p:nvCxnSpPr>
        <p:spPr>
          <a:xfrm>
            <a:off x="8545815" y="3782943"/>
            <a:ext cx="0" cy="76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D58104E-8121-B086-1E13-F505541650BA}"/>
              </a:ext>
            </a:extLst>
          </p:cNvPr>
          <p:cNvPicPr>
            <a:picLocks noChangeAspect="1"/>
          </p:cNvPicPr>
          <p:nvPr/>
        </p:nvPicPr>
        <p:blipFill>
          <a:blip r:embed="rId4"/>
          <a:stretch>
            <a:fillRect/>
          </a:stretch>
        </p:blipFill>
        <p:spPr>
          <a:xfrm>
            <a:off x="35907" y="5738045"/>
            <a:ext cx="3545421" cy="1119955"/>
          </a:xfrm>
          <a:prstGeom prst="rect">
            <a:avLst/>
          </a:prstGeom>
        </p:spPr>
      </p:pic>
      <p:sp>
        <p:nvSpPr>
          <p:cNvPr id="31" name="Rectangle 30">
            <a:extLst>
              <a:ext uri="{FF2B5EF4-FFF2-40B4-BE49-F238E27FC236}">
                <a16:creationId xmlns:a16="http://schemas.microsoft.com/office/drawing/2014/main" id="{3EB86ADF-77A8-9BA3-88AE-472DF65FC1C3}"/>
              </a:ext>
            </a:extLst>
          </p:cNvPr>
          <p:cNvSpPr/>
          <p:nvPr/>
        </p:nvSpPr>
        <p:spPr>
          <a:xfrm>
            <a:off x="216573" y="5879719"/>
            <a:ext cx="2490045" cy="362981"/>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433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EDAAD-E226-BAC3-B120-CEDD795FC7C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18BBCE1-4E7D-4CD9-A60A-5DDF2A2FD680}"/>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4" name="Title 1">
            <a:extLst>
              <a:ext uri="{FF2B5EF4-FFF2-40B4-BE49-F238E27FC236}">
                <a16:creationId xmlns:a16="http://schemas.microsoft.com/office/drawing/2014/main" id="{7A783946-E5C3-CC2F-CBA9-12AD96839448}"/>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err="1">
                <a:latin typeface="+mn-lt"/>
              </a:rPr>
              <a:t>ENMeval</a:t>
            </a:r>
            <a:r>
              <a:rPr lang="en-US" sz="6000" dirty="0">
                <a:latin typeface="+mn-lt"/>
              </a:rPr>
              <a:t>: Model Evaluation</a:t>
            </a:r>
          </a:p>
        </p:txBody>
      </p:sp>
      <p:cxnSp>
        <p:nvCxnSpPr>
          <p:cNvPr id="5" name="Straight Connector 4">
            <a:extLst>
              <a:ext uri="{FF2B5EF4-FFF2-40B4-BE49-F238E27FC236}">
                <a16:creationId xmlns:a16="http://schemas.microsoft.com/office/drawing/2014/main" id="{87B4F471-97D8-F3A3-7888-0C6D3DA25F8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9" name="Google Shape;119;p17">
            <a:extLst>
              <a:ext uri="{FF2B5EF4-FFF2-40B4-BE49-F238E27FC236}">
                <a16:creationId xmlns:a16="http://schemas.microsoft.com/office/drawing/2014/main" id="{DA5FBACF-C5D8-0909-19CB-46C2EFA79F57}"/>
              </a:ext>
            </a:extLst>
          </p:cNvPr>
          <p:cNvPicPr preferRelativeResize="0"/>
          <p:nvPr/>
        </p:nvPicPr>
        <p:blipFill>
          <a:blip r:embed="rId3">
            <a:alphaModFix/>
          </a:blip>
          <a:stretch>
            <a:fillRect/>
          </a:stretch>
        </p:blipFill>
        <p:spPr>
          <a:xfrm>
            <a:off x="243700" y="1288159"/>
            <a:ext cx="6053733" cy="4540300"/>
          </a:xfrm>
          <a:prstGeom prst="rect">
            <a:avLst/>
          </a:prstGeom>
          <a:noFill/>
          <a:ln>
            <a:noFill/>
          </a:ln>
        </p:spPr>
      </p:pic>
      <p:pic>
        <p:nvPicPr>
          <p:cNvPr id="10" name="Google Shape;120;p17">
            <a:extLst>
              <a:ext uri="{FF2B5EF4-FFF2-40B4-BE49-F238E27FC236}">
                <a16:creationId xmlns:a16="http://schemas.microsoft.com/office/drawing/2014/main" id="{351E5875-A681-FA6D-0AEF-3D2EC710B902}"/>
              </a:ext>
            </a:extLst>
          </p:cNvPr>
          <p:cNvPicPr preferRelativeResize="0"/>
          <p:nvPr/>
        </p:nvPicPr>
        <p:blipFill>
          <a:blip r:embed="rId4">
            <a:alphaModFix/>
          </a:blip>
          <a:stretch>
            <a:fillRect/>
          </a:stretch>
        </p:blipFill>
        <p:spPr>
          <a:xfrm flipH="1">
            <a:off x="6621101" y="1783932"/>
            <a:ext cx="4803815" cy="4540267"/>
          </a:xfrm>
          <a:prstGeom prst="rect">
            <a:avLst/>
          </a:prstGeom>
          <a:noFill/>
          <a:ln>
            <a:noFill/>
          </a:ln>
        </p:spPr>
      </p:pic>
      <p:sp>
        <p:nvSpPr>
          <p:cNvPr id="11" name="Google Shape;121;p17">
            <a:extLst>
              <a:ext uri="{FF2B5EF4-FFF2-40B4-BE49-F238E27FC236}">
                <a16:creationId xmlns:a16="http://schemas.microsoft.com/office/drawing/2014/main" id="{8770743C-8958-2791-EA2D-7541D0866BA6}"/>
              </a:ext>
            </a:extLst>
          </p:cNvPr>
          <p:cNvSpPr/>
          <p:nvPr/>
        </p:nvSpPr>
        <p:spPr>
          <a:xfrm>
            <a:off x="10762433" y="5012767"/>
            <a:ext cx="202400" cy="222400"/>
          </a:xfrm>
          <a:prstGeom prst="flowChartConnector">
            <a:avLst/>
          </a:prstGeom>
          <a:solidFill>
            <a:schemeClr val="accent6">
              <a:lumMod val="75000"/>
            </a:schemeClr>
          </a:solidFill>
          <a:ln w="28575" cap="flat" cmpd="sng">
            <a:solidFill>
              <a:srgbClr val="04092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12" name="Google Shape;122;p17">
            <a:extLst>
              <a:ext uri="{FF2B5EF4-FFF2-40B4-BE49-F238E27FC236}">
                <a16:creationId xmlns:a16="http://schemas.microsoft.com/office/drawing/2014/main" id="{CA685152-B11D-CAB5-557B-B621F9F43A7A}"/>
              </a:ext>
            </a:extLst>
          </p:cNvPr>
          <p:cNvSpPr/>
          <p:nvPr/>
        </p:nvSpPr>
        <p:spPr>
          <a:xfrm>
            <a:off x="10763233" y="5373400"/>
            <a:ext cx="202400" cy="222400"/>
          </a:xfrm>
          <a:prstGeom prst="flowChartConnector">
            <a:avLst/>
          </a:prstGeom>
          <a:solidFill>
            <a:schemeClr val="accent6">
              <a:lumMod val="75000"/>
            </a:schemeClr>
          </a:solidFill>
          <a:ln w="28575" cap="flat" cmpd="sng">
            <a:solidFill>
              <a:srgbClr val="04092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13" name="Google Shape;123;p17">
            <a:extLst>
              <a:ext uri="{FF2B5EF4-FFF2-40B4-BE49-F238E27FC236}">
                <a16:creationId xmlns:a16="http://schemas.microsoft.com/office/drawing/2014/main" id="{6AE5F805-F2C4-8682-11DC-74AE8B19B06B}"/>
              </a:ext>
            </a:extLst>
          </p:cNvPr>
          <p:cNvSpPr/>
          <p:nvPr/>
        </p:nvSpPr>
        <p:spPr>
          <a:xfrm>
            <a:off x="10475767" y="5012767"/>
            <a:ext cx="202400" cy="222400"/>
          </a:xfrm>
          <a:prstGeom prst="flowChartConnector">
            <a:avLst/>
          </a:prstGeom>
          <a:solidFill>
            <a:schemeClr val="accent6">
              <a:lumMod val="75000"/>
            </a:schemeClr>
          </a:solidFill>
          <a:ln w="28575" cap="flat" cmpd="sng">
            <a:solidFill>
              <a:srgbClr val="04092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14" name="Google Shape;124;p17">
            <a:extLst>
              <a:ext uri="{FF2B5EF4-FFF2-40B4-BE49-F238E27FC236}">
                <a16:creationId xmlns:a16="http://schemas.microsoft.com/office/drawing/2014/main" id="{685B3383-AA0E-97D9-73F2-32F1418B1581}"/>
              </a:ext>
            </a:extLst>
          </p:cNvPr>
          <p:cNvSpPr/>
          <p:nvPr/>
        </p:nvSpPr>
        <p:spPr>
          <a:xfrm>
            <a:off x="10560033" y="3981200"/>
            <a:ext cx="202400" cy="222400"/>
          </a:xfrm>
          <a:prstGeom prst="flowChartConnector">
            <a:avLst/>
          </a:prstGeom>
          <a:solidFill>
            <a:schemeClr val="accent6">
              <a:lumMod val="75000"/>
            </a:schemeClr>
          </a:solidFill>
          <a:ln w="28575" cap="flat" cmpd="sng">
            <a:solidFill>
              <a:srgbClr val="04092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15" name="Google Shape;125;p17">
            <a:extLst>
              <a:ext uri="{FF2B5EF4-FFF2-40B4-BE49-F238E27FC236}">
                <a16:creationId xmlns:a16="http://schemas.microsoft.com/office/drawing/2014/main" id="{66C15515-3132-FB3B-B95D-E68BC097A67E}"/>
              </a:ext>
            </a:extLst>
          </p:cNvPr>
          <p:cNvSpPr/>
          <p:nvPr/>
        </p:nvSpPr>
        <p:spPr>
          <a:xfrm>
            <a:off x="9381133" y="2577600"/>
            <a:ext cx="202400" cy="222400"/>
          </a:xfrm>
          <a:prstGeom prst="flowChartConnector">
            <a:avLst/>
          </a:prstGeom>
          <a:solidFill>
            <a:srgbClr val="FFFF00"/>
          </a:solidFill>
          <a:ln w="28575" cap="flat" cmpd="sng">
            <a:solidFill>
              <a:srgbClr val="04092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18" name="Google Shape;126;p17">
            <a:extLst>
              <a:ext uri="{FF2B5EF4-FFF2-40B4-BE49-F238E27FC236}">
                <a16:creationId xmlns:a16="http://schemas.microsoft.com/office/drawing/2014/main" id="{DE9757FD-6F5E-69DD-E242-6CE13EE2194D}"/>
              </a:ext>
            </a:extLst>
          </p:cNvPr>
          <p:cNvSpPr/>
          <p:nvPr/>
        </p:nvSpPr>
        <p:spPr>
          <a:xfrm>
            <a:off x="8027300" y="2185967"/>
            <a:ext cx="202400" cy="222400"/>
          </a:xfrm>
          <a:prstGeom prst="flowChartConnector">
            <a:avLst/>
          </a:prstGeom>
          <a:solidFill>
            <a:srgbClr val="FF0000"/>
          </a:solidFill>
          <a:ln w="28575" cap="flat" cmpd="sng">
            <a:solidFill>
              <a:srgbClr val="04092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19" name="Google Shape;127;p17">
            <a:extLst>
              <a:ext uri="{FF2B5EF4-FFF2-40B4-BE49-F238E27FC236}">
                <a16:creationId xmlns:a16="http://schemas.microsoft.com/office/drawing/2014/main" id="{106C9C53-FAA3-08A7-3DB2-3DACA6F9C40A}"/>
              </a:ext>
            </a:extLst>
          </p:cNvPr>
          <p:cNvSpPr/>
          <p:nvPr/>
        </p:nvSpPr>
        <p:spPr>
          <a:xfrm>
            <a:off x="10113200" y="4241800"/>
            <a:ext cx="202400" cy="222400"/>
          </a:xfrm>
          <a:prstGeom prst="flowChartConnector">
            <a:avLst/>
          </a:prstGeom>
          <a:solidFill>
            <a:schemeClr val="accent6">
              <a:lumMod val="75000"/>
            </a:schemeClr>
          </a:solidFill>
          <a:ln w="28575" cap="flat" cmpd="sng">
            <a:solidFill>
              <a:srgbClr val="04092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21" name="Google Shape;128;p17">
            <a:extLst>
              <a:ext uri="{FF2B5EF4-FFF2-40B4-BE49-F238E27FC236}">
                <a16:creationId xmlns:a16="http://schemas.microsoft.com/office/drawing/2014/main" id="{F6D07FC6-4003-280D-7076-CACDC7F67F40}"/>
              </a:ext>
            </a:extLst>
          </p:cNvPr>
          <p:cNvSpPr/>
          <p:nvPr/>
        </p:nvSpPr>
        <p:spPr>
          <a:xfrm>
            <a:off x="10475767" y="4565800"/>
            <a:ext cx="202400" cy="222400"/>
          </a:xfrm>
          <a:prstGeom prst="flowChartConnector">
            <a:avLst/>
          </a:prstGeom>
          <a:solidFill>
            <a:schemeClr val="accent6">
              <a:lumMod val="75000"/>
            </a:schemeClr>
          </a:solidFill>
          <a:ln w="28575" cap="flat" cmpd="sng">
            <a:solidFill>
              <a:srgbClr val="04092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23" name="Google Shape;129;p17">
            <a:extLst>
              <a:ext uri="{FF2B5EF4-FFF2-40B4-BE49-F238E27FC236}">
                <a16:creationId xmlns:a16="http://schemas.microsoft.com/office/drawing/2014/main" id="{B7B12156-9B2A-4A59-D650-61549BE35050}"/>
              </a:ext>
            </a:extLst>
          </p:cNvPr>
          <p:cNvSpPr/>
          <p:nvPr/>
        </p:nvSpPr>
        <p:spPr>
          <a:xfrm>
            <a:off x="11001900" y="4688767"/>
            <a:ext cx="202400" cy="222400"/>
          </a:xfrm>
          <a:prstGeom prst="flowChartConnector">
            <a:avLst/>
          </a:prstGeom>
          <a:solidFill>
            <a:schemeClr val="accent6">
              <a:lumMod val="75000"/>
            </a:schemeClr>
          </a:solidFill>
          <a:ln w="28575" cap="flat" cmpd="sng">
            <a:solidFill>
              <a:srgbClr val="04092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24" name="Google Shape;130;p17">
            <a:extLst>
              <a:ext uri="{FF2B5EF4-FFF2-40B4-BE49-F238E27FC236}">
                <a16:creationId xmlns:a16="http://schemas.microsoft.com/office/drawing/2014/main" id="{C41BC23E-3507-67B4-9427-16F7D7252F86}"/>
              </a:ext>
            </a:extLst>
          </p:cNvPr>
          <p:cNvSpPr/>
          <p:nvPr/>
        </p:nvSpPr>
        <p:spPr>
          <a:xfrm>
            <a:off x="10214800" y="3139100"/>
            <a:ext cx="202400" cy="222400"/>
          </a:xfrm>
          <a:prstGeom prst="flowChartConnector">
            <a:avLst/>
          </a:prstGeom>
          <a:solidFill>
            <a:schemeClr val="accent6">
              <a:lumMod val="75000"/>
            </a:schemeClr>
          </a:solidFill>
          <a:ln w="28575" cap="flat" cmpd="sng">
            <a:solidFill>
              <a:srgbClr val="040926"/>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25" name="Google Shape;131;p17">
            <a:extLst>
              <a:ext uri="{FF2B5EF4-FFF2-40B4-BE49-F238E27FC236}">
                <a16:creationId xmlns:a16="http://schemas.microsoft.com/office/drawing/2014/main" id="{BC71FD7E-6325-A1E6-59CB-EEEE0B76610A}"/>
              </a:ext>
            </a:extLst>
          </p:cNvPr>
          <p:cNvSpPr txBox="1"/>
          <p:nvPr/>
        </p:nvSpPr>
        <p:spPr>
          <a:xfrm rot="1765">
            <a:off x="6570360" y="2863300"/>
            <a:ext cx="1558000" cy="551600"/>
          </a:xfrm>
          <a:prstGeom prst="rect">
            <a:avLst/>
          </a:prstGeom>
          <a:noFill/>
          <a:ln>
            <a:noFill/>
          </a:ln>
        </p:spPr>
        <p:txBody>
          <a:bodyPr spcFirstLastPara="1" wrap="square" lIns="121900" tIns="121900" rIns="121900" bIns="121900" anchor="t" anchorCtr="0">
            <a:noAutofit/>
          </a:bodyPr>
          <a:lstStyle/>
          <a:p>
            <a:r>
              <a:rPr lang="en" sz="2533" b="1" u="sng" dirty="0">
                <a:latin typeface="+mj-lt"/>
                <a:ea typeface="Lato"/>
                <a:cs typeface="Lato"/>
                <a:sym typeface="Lato"/>
              </a:rPr>
              <a:t>Omitted</a:t>
            </a:r>
            <a:endParaRPr sz="2400" b="1" u="sng" dirty="0">
              <a:latin typeface="+mj-lt"/>
              <a:ea typeface="Lato"/>
              <a:cs typeface="Lato"/>
              <a:sym typeface="Lato"/>
            </a:endParaRPr>
          </a:p>
        </p:txBody>
      </p:sp>
      <p:sp>
        <p:nvSpPr>
          <p:cNvPr id="26" name="Google Shape;132;p17">
            <a:extLst>
              <a:ext uri="{FF2B5EF4-FFF2-40B4-BE49-F238E27FC236}">
                <a16:creationId xmlns:a16="http://schemas.microsoft.com/office/drawing/2014/main" id="{ACBFEF10-B4FD-D7AD-0754-FC12BB8D6E51}"/>
              </a:ext>
            </a:extLst>
          </p:cNvPr>
          <p:cNvSpPr txBox="1"/>
          <p:nvPr/>
        </p:nvSpPr>
        <p:spPr>
          <a:xfrm rot="-717458">
            <a:off x="9434667" y="3315423"/>
            <a:ext cx="1762648" cy="578581"/>
          </a:xfrm>
          <a:prstGeom prst="rect">
            <a:avLst/>
          </a:prstGeom>
          <a:noFill/>
          <a:ln>
            <a:noFill/>
          </a:ln>
        </p:spPr>
        <p:txBody>
          <a:bodyPr spcFirstLastPara="1" wrap="square" lIns="121900" tIns="121900" rIns="121900" bIns="121900" anchor="t" anchorCtr="0">
            <a:noAutofit/>
          </a:bodyPr>
          <a:lstStyle/>
          <a:p>
            <a:r>
              <a:rPr lang="en" sz="2533" u="sng" dirty="0">
                <a:latin typeface="+mj-lt"/>
                <a:ea typeface="Lato"/>
                <a:cs typeface="Lato"/>
                <a:sym typeface="Lato"/>
              </a:rPr>
              <a:t>Approved</a:t>
            </a:r>
            <a:endParaRPr sz="2400" u="sng" dirty="0">
              <a:latin typeface="+mj-lt"/>
              <a:ea typeface="Lato"/>
              <a:cs typeface="Lato"/>
              <a:sym typeface="Lato"/>
            </a:endParaRPr>
          </a:p>
        </p:txBody>
      </p:sp>
      <p:sp>
        <p:nvSpPr>
          <p:cNvPr id="36" name="Google Shape;134;p17">
            <a:extLst>
              <a:ext uri="{FF2B5EF4-FFF2-40B4-BE49-F238E27FC236}">
                <a16:creationId xmlns:a16="http://schemas.microsoft.com/office/drawing/2014/main" id="{16482343-307E-28F3-F757-3BA2EC5A36A5}"/>
              </a:ext>
            </a:extLst>
          </p:cNvPr>
          <p:cNvSpPr txBox="1"/>
          <p:nvPr/>
        </p:nvSpPr>
        <p:spPr>
          <a:xfrm rot="2164680">
            <a:off x="7850956" y="3507519"/>
            <a:ext cx="1597592" cy="850644"/>
          </a:xfrm>
          <a:prstGeom prst="rect">
            <a:avLst/>
          </a:prstGeom>
          <a:noFill/>
          <a:ln>
            <a:noFill/>
          </a:ln>
        </p:spPr>
        <p:txBody>
          <a:bodyPr spcFirstLastPara="1" wrap="square" lIns="121900" tIns="121900" rIns="121900" bIns="121900" anchor="t" anchorCtr="0">
            <a:noAutofit/>
          </a:bodyPr>
          <a:lstStyle/>
          <a:p>
            <a:pPr algn="ctr"/>
            <a:r>
              <a:rPr lang="en" sz="1467" b="1" dirty="0">
                <a:latin typeface="+mj-lt"/>
                <a:ea typeface="Lato"/>
                <a:cs typeface="Lato"/>
                <a:sym typeface="Lato"/>
              </a:rPr>
              <a:t>Lowest scoring training data point</a:t>
            </a:r>
            <a:endParaRPr sz="1467" b="1" dirty="0">
              <a:latin typeface="+mj-lt"/>
              <a:ea typeface="Lato"/>
              <a:cs typeface="Lato"/>
              <a:sym typeface="Lato"/>
            </a:endParaRPr>
          </a:p>
        </p:txBody>
      </p:sp>
      <p:cxnSp>
        <p:nvCxnSpPr>
          <p:cNvPr id="37" name="Google Shape;135;p17">
            <a:extLst>
              <a:ext uri="{FF2B5EF4-FFF2-40B4-BE49-F238E27FC236}">
                <a16:creationId xmlns:a16="http://schemas.microsoft.com/office/drawing/2014/main" id="{3030DA9E-17FA-B6D9-8C07-E6AEDF6C4510}"/>
              </a:ext>
            </a:extLst>
          </p:cNvPr>
          <p:cNvCxnSpPr>
            <a:endCxn id="15" idx="3"/>
          </p:cNvCxnSpPr>
          <p:nvPr/>
        </p:nvCxnSpPr>
        <p:spPr>
          <a:xfrm rot="10800000" flipH="1">
            <a:off x="8808375" y="2767431"/>
            <a:ext cx="602400" cy="911600"/>
          </a:xfrm>
          <a:prstGeom prst="straightConnector1">
            <a:avLst/>
          </a:prstGeom>
          <a:noFill/>
          <a:ln w="28575" cap="flat" cmpd="sng">
            <a:solidFill>
              <a:schemeClr val="dk2"/>
            </a:solidFill>
            <a:prstDash val="solid"/>
            <a:round/>
            <a:headEnd type="none" w="med" len="med"/>
            <a:tailEnd type="none" w="med" len="med"/>
          </a:ln>
        </p:spPr>
      </p:cxnSp>
      <p:cxnSp>
        <p:nvCxnSpPr>
          <p:cNvPr id="38" name="Google Shape;135;p17">
            <a:extLst>
              <a:ext uri="{FF2B5EF4-FFF2-40B4-BE49-F238E27FC236}">
                <a16:creationId xmlns:a16="http://schemas.microsoft.com/office/drawing/2014/main" id="{E0B90835-A4A7-9364-A35B-17A95E91B67E}"/>
              </a:ext>
            </a:extLst>
          </p:cNvPr>
          <p:cNvCxnSpPr>
            <a:cxnSpLocks/>
          </p:cNvCxnSpPr>
          <p:nvPr/>
        </p:nvCxnSpPr>
        <p:spPr>
          <a:xfrm flipV="1">
            <a:off x="7616187" y="2390660"/>
            <a:ext cx="397377" cy="552400"/>
          </a:xfrm>
          <a:prstGeom prst="straightConnector1">
            <a:avLst/>
          </a:prstGeom>
          <a:noFill/>
          <a:ln w="2857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67656B5B-CE76-EE90-D907-F7B429040844}"/>
              </a:ext>
            </a:extLst>
          </p:cNvPr>
          <p:cNvSpPr txBox="1"/>
          <p:nvPr/>
        </p:nvSpPr>
        <p:spPr>
          <a:xfrm>
            <a:off x="3270566" y="4460395"/>
            <a:ext cx="2071644" cy="400110"/>
          </a:xfrm>
          <a:prstGeom prst="rect">
            <a:avLst/>
          </a:prstGeom>
          <a:noFill/>
        </p:spPr>
        <p:txBody>
          <a:bodyPr wrap="square" rtlCol="0">
            <a:spAutoFit/>
          </a:bodyPr>
          <a:lstStyle/>
          <a:p>
            <a:r>
              <a:rPr lang="en-US" sz="2000" dirty="0"/>
              <a:t>AUC &gt; 0.5 is ideal</a:t>
            </a:r>
          </a:p>
        </p:txBody>
      </p:sp>
      <p:sp>
        <p:nvSpPr>
          <p:cNvPr id="6" name="TextBox 5">
            <a:extLst>
              <a:ext uri="{FF2B5EF4-FFF2-40B4-BE49-F238E27FC236}">
                <a16:creationId xmlns:a16="http://schemas.microsoft.com/office/drawing/2014/main" id="{F6D3632B-A2B9-B877-BA7D-9F4FC92F1356}"/>
              </a:ext>
            </a:extLst>
          </p:cNvPr>
          <p:cNvSpPr txBox="1"/>
          <p:nvPr/>
        </p:nvSpPr>
        <p:spPr>
          <a:xfrm>
            <a:off x="7052134" y="5811961"/>
            <a:ext cx="3195235" cy="707886"/>
          </a:xfrm>
          <a:prstGeom prst="rect">
            <a:avLst/>
          </a:prstGeom>
          <a:noFill/>
        </p:spPr>
        <p:txBody>
          <a:bodyPr wrap="square" rtlCol="0">
            <a:spAutoFit/>
          </a:bodyPr>
          <a:lstStyle/>
          <a:p>
            <a:r>
              <a:rPr lang="en-US" sz="2000" dirty="0"/>
              <a:t>OM close to 0 is ideal</a:t>
            </a:r>
          </a:p>
          <a:p>
            <a:r>
              <a:rPr lang="en-US" sz="2000" dirty="0"/>
              <a:t>OM = 0 is an overfit model</a:t>
            </a:r>
          </a:p>
        </p:txBody>
      </p:sp>
      <p:sp>
        <p:nvSpPr>
          <p:cNvPr id="7" name="TextBox 6">
            <a:extLst>
              <a:ext uri="{FF2B5EF4-FFF2-40B4-BE49-F238E27FC236}">
                <a16:creationId xmlns:a16="http://schemas.microsoft.com/office/drawing/2014/main" id="{3510ED1B-9C83-A417-5272-78132EC74397}"/>
              </a:ext>
            </a:extLst>
          </p:cNvPr>
          <p:cNvSpPr txBox="1"/>
          <p:nvPr/>
        </p:nvSpPr>
        <p:spPr>
          <a:xfrm>
            <a:off x="1237213" y="1259462"/>
            <a:ext cx="4443145" cy="523220"/>
          </a:xfrm>
          <a:prstGeom prst="rect">
            <a:avLst/>
          </a:prstGeom>
          <a:solidFill>
            <a:schemeClr val="bg1"/>
          </a:solidFill>
        </p:spPr>
        <p:txBody>
          <a:bodyPr wrap="square" rtlCol="0">
            <a:spAutoFit/>
          </a:bodyPr>
          <a:lstStyle/>
          <a:p>
            <a:r>
              <a:rPr lang="en-US" sz="2800" b="1" dirty="0"/>
              <a:t>Area Under the Curve (AUC)</a:t>
            </a:r>
          </a:p>
        </p:txBody>
      </p:sp>
      <p:sp>
        <p:nvSpPr>
          <p:cNvPr id="8" name="TextBox 7">
            <a:extLst>
              <a:ext uri="{FF2B5EF4-FFF2-40B4-BE49-F238E27FC236}">
                <a16:creationId xmlns:a16="http://schemas.microsoft.com/office/drawing/2014/main" id="{B63FC7B3-BD7D-7840-8965-673842EF4F29}"/>
              </a:ext>
            </a:extLst>
          </p:cNvPr>
          <p:cNvSpPr txBox="1"/>
          <p:nvPr/>
        </p:nvSpPr>
        <p:spPr>
          <a:xfrm>
            <a:off x="7211672" y="1259462"/>
            <a:ext cx="3277950" cy="523220"/>
          </a:xfrm>
          <a:prstGeom prst="rect">
            <a:avLst/>
          </a:prstGeom>
          <a:noFill/>
        </p:spPr>
        <p:txBody>
          <a:bodyPr wrap="square" rtlCol="0">
            <a:spAutoFit/>
          </a:bodyPr>
          <a:lstStyle/>
          <a:p>
            <a:r>
              <a:rPr lang="en-US" sz="2800" b="1" dirty="0"/>
              <a:t>Omission Rate (OM)</a:t>
            </a:r>
          </a:p>
        </p:txBody>
      </p:sp>
      <p:pic>
        <p:nvPicPr>
          <p:cNvPr id="22" name="Picture 21">
            <a:extLst>
              <a:ext uri="{FF2B5EF4-FFF2-40B4-BE49-F238E27FC236}">
                <a16:creationId xmlns:a16="http://schemas.microsoft.com/office/drawing/2014/main" id="{FBA23AAC-F8F6-CA6C-63D6-D0B06FE97D2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907" y="5738045"/>
            <a:ext cx="3545421" cy="1119955"/>
          </a:xfrm>
          <a:prstGeom prst="rect">
            <a:avLst/>
          </a:prstGeom>
        </p:spPr>
      </p:pic>
      <p:sp>
        <p:nvSpPr>
          <p:cNvPr id="27" name="Rectangle 26">
            <a:extLst>
              <a:ext uri="{FF2B5EF4-FFF2-40B4-BE49-F238E27FC236}">
                <a16:creationId xmlns:a16="http://schemas.microsoft.com/office/drawing/2014/main" id="{4F117D6B-3074-44B6-8B25-29ADCA41EFAF}"/>
              </a:ext>
            </a:extLst>
          </p:cNvPr>
          <p:cNvSpPr/>
          <p:nvPr/>
        </p:nvSpPr>
        <p:spPr>
          <a:xfrm>
            <a:off x="150585" y="6242700"/>
            <a:ext cx="3430743" cy="615299"/>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586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F94B6-3B5B-5277-FF54-54298C4C066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108ADE9-AC25-B90C-BFC5-2FB3F439C828}"/>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4" name="Title 1">
            <a:extLst>
              <a:ext uri="{FF2B5EF4-FFF2-40B4-BE49-F238E27FC236}">
                <a16:creationId xmlns:a16="http://schemas.microsoft.com/office/drawing/2014/main" id="{FA8C550B-224F-728F-E925-06F585D662D0}"/>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err="1">
                <a:latin typeface="+mn-lt"/>
              </a:rPr>
              <a:t>ENMeval</a:t>
            </a:r>
            <a:r>
              <a:rPr lang="en-US" sz="6000" dirty="0">
                <a:latin typeface="+mn-lt"/>
              </a:rPr>
              <a:t>: Optimal Model</a:t>
            </a:r>
          </a:p>
        </p:txBody>
      </p:sp>
      <p:pic>
        <p:nvPicPr>
          <p:cNvPr id="5" name="Picture 4" descr="A map of the united states&#10;&#10;AI-generated content may be incorrect.">
            <a:extLst>
              <a:ext uri="{FF2B5EF4-FFF2-40B4-BE49-F238E27FC236}">
                <a16:creationId xmlns:a16="http://schemas.microsoft.com/office/drawing/2014/main" id="{072FFB1C-7067-A7FA-9A32-CE165184EDC4}"/>
              </a:ext>
            </a:extLst>
          </p:cNvPr>
          <p:cNvPicPr>
            <a:picLocks noChangeAspect="1"/>
          </p:cNvPicPr>
          <p:nvPr/>
        </p:nvPicPr>
        <p:blipFill>
          <a:blip r:embed="rId3"/>
          <a:stretch>
            <a:fillRect/>
          </a:stretch>
        </p:blipFill>
        <p:spPr>
          <a:xfrm>
            <a:off x="4572000" y="1649500"/>
            <a:ext cx="7315215" cy="4572009"/>
          </a:xfrm>
          <a:prstGeom prst="rect">
            <a:avLst/>
          </a:prstGeom>
        </p:spPr>
      </p:pic>
      <p:sp>
        <p:nvSpPr>
          <p:cNvPr id="6" name="TextBox 5">
            <a:extLst>
              <a:ext uri="{FF2B5EF4-FFF2-40B4-BE49-F238E27FC236}">
                <a16:creationId xmlns:a16="http://schemas.microsoft.com/office/drawing/2014/main" id="{C49E7832-A784-D0CD-CF8B-DE7D1F24BAE8}"/>
              </a:ext>
            </a:extLst>
          </p:cNvPr>
          <p:cNvSpPr txBox="1"/>
          <p:nvPr/>
        </p:nvSpPr>
        <p:spPr>
          <a:xfrm>
            <a:off x="1376932" y="3058341"/>
            <a:ext cx="3195068" cy="1754326"/>
          </a:xfrm>
          <a:prstGeom prst="rect">
            <a:avLst/>
          </a:prstGeom>
          <a:noFill/>
        </p:spPr>
        <p:txBody>
          <a:bodyPr wrap="square" rtlCol="0">
            <a:spAutoFit/>
          </a:bodyPr>
          <a:lstStyle/>
          <a:p>
            <a:r>
              <a:rPr lang="en-US" sz="3600" dirty="0"/>
              <a:t>Lowest AIC</a:t>
            </a:r>
          </a:p>
          <a:p>
            <a:r>
              <a:rPr lang="en-US" sz="3600" dirty="0"/>
              <a:t>Lowest OM</a:t>
            </a:r>
          </a:p>
          <a:p>
            <a:r>
              <a:rPr lang="en-US" sz="3600" dirty="0"/>
              <a:t>Highest AUC</a:t>
            </a:r>
          </a:p>
        </p:txBody>
      </p:sp>
    </p:spTree>
    <p:extLst>
      <p:ext uri="{BB962C8B-B14F-4D97-AF65-F5344CB8AC3E}">
        <p14:creationId xmlns:p14="http://schemas.microsoft.com/office/powerpoint/2010/main" val="3999849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B1CBE-4E3F-195C-1A65-01AE1796AE7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92F6A24-2DF9-E6A9-487B-07C13D525A21}"/>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4" name="Title 1">
            <a:extLst>
              <a:ext uri="{FF2B5EF4-FFF2-40B4-BE49-F238E27FC236}">
                <a16:creationId xmlns:a16="http://schemas.microsoft.com/office/drawing/2014/main" id="{A9FC2741-5060-381B-0C0D-13C1F0F7D14E}"/>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err="1">
                <a:latin typeface="+mn-lt"/>
              </a:rPr>
              <a:t>ENMeval</a:t>
            </a:r>
            <a:r>
              <a:rPr lang="en-US" sz="6000" dirty="0">
                <a:latin typeface="+mn-lt"/>
              </a:rPr>
              <a:t>: Optimal Model</a:t>
            </a:r>
          </a:p>
        </p:txBody>
      </p:sp>
      <p:pic>
        <p:nvPicPr>
          <p:cNvPr id="5" name="Picture 4" descr="A map of the united states&#10;&#10;AI-generated content may be incorrect.">
            <a:extLst>
              <a:ext uri="{FF2B5EF4-FFF2-40B4-BE49-F238E27FC236}">
                <a16:creationId xmlns:a16="http://schemas.microsoft.com/office/drawing/2014/main" id="{958E38FD-0564-F327-ED3D-39B43DE81280}"/>
              </a:ext>
            </a:extLst>
          </p:cNvPr>
          <p:cNvPicPr>
            <a:picLocks noChangeAspect="1"/>
          </p:cNvPicPr>
          <p:nvPr/>
        </p:nvPicPr>
        <p:blipFill>
          <a:blip r:embed="rId3"/>
          <a:stretch>
            <a:fillRect/>
          </a:stretch>
        </p:blipFill>
        <p:spPr>
          <a:xfrm>
            <a:off x="4572000" y="1649500"/>
            <a:ext cx="7315215" cy="4572009"/>
          </a:xfrm>
          <a:prstGeom prst="rect">
            <a:avLst/>
          </a:prstGeom>
        </p:spPr>
      </p:pic>
      <p:pic>
        <p:nvPicPr>
          <p:cNvPr id="7" name="Picture 6" descr="A graph with numbers and lines&#10;&#10;AI-generated content may be incorrect.">
            <a:extLst>
              <a:ext uri="{FF2B5EF4-FFF2-40B4-BE49-F238E27FC236}">
                <a16:creationId xmlns:a16="http://schemas.microsoft.com/office/drawing/2014/main" id="{BEA72CB4-1380-AFD3-E10B-1BFC28BB0EF4}"/>
              </a:ext>
            </a:extLst>
          </p:cNvPr>
          <p:cNvPicPr>
            <a:picLocks noChangeAspect="1"/>
          </p:cNvPicPr>
          <p:nvPr/>
        </p:nvPicPr>
        <p:blipFill>
          <a:blip r:embed="rId4"/>
          <a:stretch>
            <a:fillRect/>
          </a:stretch>
        </p:blipFill>
        <p:spPr>
          <a:xfrm>
            <a:off x="605462" y="1667659"/>
            <a:ext cx="3966538" cy="2644359"/>
          </a:xfrm>
          <a:prstGeom prst="rect">
            <a:avLst/>
          </a:prstGeom>
        </p:spPr>
      </p:pic>
      <p:pic>
        <p:nvPicPr>
          <p:cNvPr id="9" name="Picture 8">
            <a:extLst>
              <a:ext uri="{FF2B5EF4-FFF2-40B4-BE49-F238E27FC236}">
                <a16:creationId xmlns:a16="http://schemas.microsoft.com/office/drawing/2014/main" id="{3F0CCEE5-C5C4-4765-70C4-2189FBE41E82}"/>
              </a:ext>
            </a:extLst>
          </p:cNvPr>
          <p:cNvPicPr>
            <a:picLocks noChangeAspect="1"/>
          </p:cNvPicPr>
          <p:nvPr/>
        </p:nvPicPr>
        <p:blipFill>
          <a:blip r:embed="rId5"/>
          <a:stretch>
            <a:fillRect/>
          </a:stretch>
        </p:blipFill>
        <p:spPr>
          <a:xfrm>
            <a:off x="304785" y="4670373"/>
            <a:ext cx="4395586" cy="1106918"/>
          </a:xfrm>
          <a:prstGeom prst="rect">
            <a:avLst/>
          </a:prstGeom>
        </p:spPr>
      </p:pic>
    </p:spTree>
    <p:extLst>
      <p:ext uri="{BB962C8B-B14F-4D97-AF65-F5344CB8AC3E}">
        <p14:creationId xmlns:p14="http://schemas.microsoft.com/office/powerpoint/2010/main" val="427818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567B1B-AEC6-384A-B568-40016B194FD0}"/>
              </a:ext>
            </a:extLst>
          </p:cNvPr>
          <p:cNvSpPr txBox="1"/>
          <p:nvPr/>
        </p:nvSpPr>
        <p:spPr>
          <a:xfrm>
            <a:off x="291735" y="1346988"/>
            <a:ext cx="5494210" cy="4401205"/>
          </a:xfrm>
          <a:prstGeom prst="rect">
            <a:avLst/>
          </a:prstGeom>
          <a:noFill/>
        </p:spPr>
        <p:txBody>
          <a:bodyPr wrap="square" rtlCol="0">
            <a:spAutoFit/>
          </a:bodyPr>
          <a:lstStyle/>
          <a:p>
            <a:r>
              <a:rPr lang="en-US" sz="2800" b="1" dirty="0"/>
              <a:t>Fundamental Niche</a:t>
            </a:r>
          </a:p>
          <a:p>
            <a:pPr marL="742950" lvl="1" indent="-285750">
              <a:buFont typeface="Arial" panose="020B0604020202020204" pitchFamily="34" charset="0"/>
              <a:buChar char="•"/>
            </a:pPr>
            <a:r>
              <a:rPr lang="en-US" sz="2800" dirty="0"/>
              <a:t>abiotic conditions a species could potentially occupy in the </a:t>
            </a:r>
            <a:r>
              <a:rPr lang="en-US" sz="2800" dirty="0">
                <a:solidFill>
                  <a:srgbClr val="FF0000"/>
                </a:solidFill>
              </a:rPr>
              <a:t>absence</a:t>
            </a:r>
            <a:r>
              <a:rPr lang="en-US" sz="2800" dirty="0"/>
              <a:t> of biotic interactions</a:t>
            </a:r>
          </a:p>
          <a:p>
            <a:r>
              <a:rPr lang="en-US" sz="2800" b="1" dirty="0"/>
              <a:t>Realized Niche</a:t>
            </a:r>
          </a:p>
          <a:p>
            <a:pPr marL="742950" lvl="1" indent="-285750">
              <a:buFont typeface="Arial" panose="020B0604020202020204" pitchFamily="34" charset="0"/>
              <a:buChar char="•"/>
            </a:pPr>
            <a:r>
              <a:rPr lang="en-US" sz="2800" dirty="0"/>
              <a:t>abiotic conditions that a species can occupy with the </a:t>
            </a:r>
            <a:r>
              <a:rPr lang="en-US" sz="2800" dirty="0">
                <a:solidFill>
                  <a:srgbClr val="FF0000"/>
                </a:solidFill>
              </a:rPr>
              <a:t>presence</a:t>
            </a:r>
            <a:r>
              <a:rPr lang="en-US" sz="2800" dirty="0"/>
              <a:t> of biotic interactions</a:t>
            </a:r>
          </a:p>
          <a:p>
            <a:pPr marL="742950" lvl="1" indent="-285750">
              <a:buFont typeface="Arial" panose="020B0604020202020204" pitchFamily="34" charset="0"/>
              <a:buChar char="•"/>
            </a:pPr>
            <a:endParaRPr lang="en-US" sz="2800" dirty="0"/>
          </a:p>
          <a:p>
            <a:r>
              <a:rPr lang="en-US" sz="2800" dirty="0"/>
              <a:t> </a:t>
            </a:r>
          </a:p>
        </p:txBody>
      </p:sp>
      <p:sp>
        <p:nvSpPr>
          <p:cNvPr id="2" name="Rectangle 1">
            <a:extLst>
              <a:ext uri="{FF2B5EF4-FFF2-40B4-BE49-F238E27FC236}">
                <a16:creationId xmlns:a16="http://schemas.microsoft.com/office/drawing/2014/main" id="{A4FA3496-2D06-787B-E8DA-333F283D8568}"/>
              </a:ext>
            </a:extLst>
          </p:cNvPr>
          <p:cNvSpPr/>
          <p:nvPr/>
        </p:nvSpPr>
        <p:spPr>
          <a:xfrm>
            <a:off x="7630510" y="1765738"/>
            <a:ext cx="3121573" cy="3058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798CF657-62A5-A0EB-C2A9-6FBFAA370C73}"/>
              </a:ext>
            </a:extLst>
          </p:cNvPr>
          <p:cNvSpPr/>
          <p:nvPr/>
        </p:nvSpPr>
        <p:spPr>
          <a:xfrm>
            <a:off x="8891753" y="3058510"/>
            <a:ext cx="1534510" cy="1545021"/>
          </a:xfrm>
          <a:prstGeom prst="ellipse">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0AA3FEC-8945-3902-8C7A-D057404BF4C6}"/>
              </a:ext>
            </a:extLst>
          </p:cNvPr>
          <p:cNvCxnSpPr/>
          <p:nvPr/>
        </p:nvCxnSpPr>
        <p:spPr>
          <a:xfrm>
            <a:off x="7104993" y="1524000"/>
            <a:ext cx="0" cy="3815255"/>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049FF2F-B8B9-F5DF-64AC-4F23AA446798}"/>
              </a:ext>
            </a:extLst>
          </p:cNvPr>
          <p:cNvCxnSpPr/>
          <p:nvPr/>
        </p:nvCxnSpPr>
        <p:spPr>
          <a:xfrm>
            <a:off x="7104993" y="5339255"/>
            <a:ext cx="41726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E93F1C-79C3-804A-0608-3FF6CC039A2C}"/>
              </a:ext>
            </a:extLst>
          </p:cNvPr>
          <p:cNvSpPr txBox="1"/>
          <p:nvPr/>
        </p:nvSpPr>
        <p:spPr>
          <a:xfrm>
            <a:off x="8250620" y="5486583"/>
            <a:ext cx="2052870" cy="523220"/>
          </a:xfrm>
          <a:prstGeom prst="rect">
            <a:avLst/>
          </a:prstGeom>
          <a:noFill/>
        </p:spPr>
        <p:txBody>
          <a:bodyPr wrap="none" rtlCol="0">
            <a:spAutoFit/>
          </a:bodyPr>
          <a:lstStyle/>
          <a:p>
            <a:r>
              <a:rPr lang="en-US" sz="2800" dirty="0"/>
              <a:t>Temperature</a:t>
            </a:r>
          </a:p>
        </p:txBody>
      </p:sp>
      <p:sp>
        <p:nvSpPr>
          <p:cNvPr id="12" name="TextBox 11">
            <a:extLst>
              <a:ext uri="{FF2B5EF4-FFF2-40B4-BE49-F238E27FC236}">
                <a16:creationId xmlns:a16="http://schemas.microsoft.com/office/drawing/2014/main" id="{1D00F9B2-672E-B523-BDDC-FC818AD777F6}"/>
              </a:ext>
            </a:extLst>
          </p:cNvPr>
          <p:cNvSpPr txBox="1"/>
          <p:nvPr/>
        </p:nvSpPr>
        <p:spPr>
          <a:xfrm rot="16200000">
            <a:off x="5719218" y="3033383"/>
            <a:ext cx="2038122" cy="523220"/>
          </a:xfrm>
          <a:prstGeom prst="rect">
            <a:avLst/>
          </a:prstGeom>
          <a:noFill/>
        </p:spPr>
        <p:txBody>
          <a:bodyPr wrap="none" rtlCol="0">
            <a:spAutoFit/>
          </a:bodyPr>
          <a:lstStyle/>
          <a:p>
            <a:r>
              <a:rPr lang="en-US" sz="2800" dirty="0"/>
              <a:t>Precipitation</a:t>
            </a:r>
          </a:p>
        </p:txBody>
      </p:sp>
      <p:sp>
        <p:nvSpPr>
          <p:cNvPr id="13" name="TextBox 12">
            <a:extLst>
              <a:ext uri="{FF2B5EF4-FFF2-40B4-BE49-F238E27FC236}">
                <a16:creationId xmlns:a16="http://schemas.microsoft.com/office/drawing/2014/main" id="{7DBEDE10-80AB-E161-1262-DD54DB04E331}"/>
              </a:ext>
            </a:extLst>
          </p:cNvPr>
          <p:cNvSpPr txBox="1"/>
          <p:nvPr/>
        </p:nvSpPr>
        <p:spPr>
          <a:xfrm>
            <a:off x="7767637" y="1897172"/>
            <a:ext cx="1423659" cy="646331"/>
          </a:xfrm>
          <a:prstGeom prst="rect">
            <a:avLst/>
          </a:prstGeom>
          <a:noFill/>
        </p:spPr>
        <p:txBody>
          <a:bodyPr wrap="none" rtlCol="0">
            <a:spAutoFit/>
          </a:bodyPr>
          <a:lstStyle/>
          <a:p>
            <a:pPr algn="ctr"/>
            <a:r>
              <a:rPr lang="en-US" dirty="0">
                <a:solidFill>
                  <a:schemeClr val="bg1"/>
                </a:solidFill>
              </a:rPr>
              <a:t>Fundamental</a:t>
            </a:r>
          </a:p>
          <a:p>
            <a:pPr algn="ctr"/>
            <a:r>
              <a:rPr lang="en-US" dirty="0">
                <a:solidFill>
                  <a:schemeClr val="bg1"/>
                </a:solidFill>
              </a:rPr>
              <a:t>Niche</a:t>
            </a:r>
          </a:p>
        </p:txBody>
      </p:sp>
      <p:sp>
        <p:nvSpPr>
          <p:cNvPr id="14" name="TextBox 13">
            <a:extLst>
              <a:ext uri="{FF2B5EF4-FFF2-40B4-BE49-F238E27FC236}">
                <a16:creationId xmlns:a16="http://schemas.microsoft.com/office/drawing/2014/main" id="{2629DFAA-5F75-0643-6AFC-3A3315F5F7BD}"/>
              </a:ext>
            </a:extLst>
          </p:cNvPr>
          <p:cNvSpPr txBox="1"/>
          <p:nvPr/>
        </p:nvSpPr>
        <p:spPr>
          <a:xfrm>
            <a:off x="9152106" y="3507854"/>
            <a:ext cx="1013804" cy="646331"/>
          </a:xfrm>
          <a:prstGeom prst="rect">
            <a:avLst/>
          </a:prstGeom>
          <a:noFill/>
        </p:spPr>
        <p:txBody>
          <a:bodyPr wrap="none" rtlCol="0">
            <a:spAutoFit/>
          </a:bodyPr>
          <a:lstStyle/>
          <a:p>
            <a:r>
              <a:rPr lang="en-US" dirty="0"/>
              <a:t>Realized </a:t>
            </a:r>
          </a:p>
          <a:p>
            <a:pPr algn="ctr"/>
            <a:r>
              <a:rPr lang="en-US" dirty="0"/>
              <a:t>Niche</a:t>
            </a:r>
          </a:p>
        </p:txBody>
      </p:sp>
      <p:sp>
        <p:nvSpPr>
          <p:cNvPr id="5" name="Title 1">
            <a:extLst>
              <a:ext uri="{FF2B5EF4-FFF2-40B4-BE49-F238E27FC236}">
                <a16:creationId xmlns:a16="http://schemas.microsoft.com/office/drawing/2014/main" id="{45F8606C-9F0E-5DDB-67F2-8B060538A25B}"/>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atin typeface="+mn-lt"/>
              </a:rPr>
              <a:t>Ecological Niche</a:t>
            </a:r>
          </a:p>
        </p:txBody>
      </p:sp>
      <p:cxnSp>
        <p:nvCxnSpPr>
          <p:cNvPr id="6" name="Straight Connector 5">
            <a:extLst>
              <a:ext uri="{FF2B5EF4-FFF2-40B4-BE49-F238E27FC236}">
                <a16:creationId xmlns:a16="http://schemas.microsoft.com/office/drawing/2014/main" id="{276D7D5D-4F2F-DB06-0BAF-997A34CCE040}"/>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6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567B1B-AEC6-384A-B568-40016B194FD0}"/>
              </a:ext>
            </a:extLst>
          </p:cNvPr>
          <p:cNvSpPr txBox="1"/>
          <p:nvPr/>
        </p:nvSpPr>
        <p:spPr>
          <a:xfrm>
            <a:off x="291735" y="1346988"/>
            <a:ext cx="5494210" cy="1815882"/>
          </a:xfrm>
          <a:prstGeom prst="rect">
            <a:avLst/>
          </a:prstGeom>
          <a:noFill/>
        </p:spPr>
        <p:txBody>
          <a:bodyPr wrap="square" rtlCol="0">
            <a:spAutoFit/>
          </a:bodyPr>
          <a:lstStyle/>
          <a:p>
            <a:r>
              <a:rPr lang="en-US" sz="2800" b="1" dirty="0"/>
              <a:t>Fundamental Niche</a:t>
            </a:r>
          </a:p>
          <a:p>
            <a:pPr marL="742950" lvl="1" indent="-285750">
              <a:buFont typeface="Arial" panose="020B0604020202020204" pitchFamily="34" charset="0"/>
              <a:buChar char="•"/>
            </a:pPr>
            <a:r>
              <a:rPr lang="en-US" sz="2800" dirty="0"/>
              <a:t>abiotic conditions a species could potentially occupy in the </a:t>
            </a:r>
            <a:r>
              <a:rPr lang="en-US" sz="2800" dirty="0">
                <a:solidFill>
                  <a:srgbClr val="FF0000"/>
                </a:solidFill>
              </a:rPr>
              <a:t>absence</a:t>
            </a:r>
            <a:r>
              <a:rPr lang="en-US" sz="2800" dirty="0"/>
              <a:t> of biotic interactions</a:t>
            </a:r>
          </a:p>
        </p:txBody>
      </p:sp>
      <p:pic>
        <p:nvPicPr>
          <p:cNvPr id="4" name="Graphic 3" descr="Plant With Roots with solid fill">
            <a:extLst>
              <a:ext uri="{FF2B5EF4-FFF2-40B4-BE49-F238E27FC236}">
                <a16:creationId xmlns:a16="http://schemas.microsoft.com/office/drawing/2014/main" id="{CF948357-8345-6790-0B64-2DBA9F02E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4909" y="5156316"/>
            <a:ext cx="1220532" cy="1220532"/>
          </a:xfrm>
          <a:prstGeom prst="rect">
            <a:avLst/>
          </a:prstGeom>
        </p:spPr>
      </p:pic>
      <p:pic>
        <p:nvPicPr>
          <p:cNvPr id="14" name="Graphic 13" descr="Thermometer with solid fill">
            <a:extLst>
              <a:ext uri="{FF2B5EF4-FFF2-40B4-BE49-F238E27FC236}">
                <a16:creationId xmlns:a16="http://schemas.microsoft.com/office/drawing/2014/main" id="{EAA2ADAA-7737-DB50-B1FB-86E9A02E2D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32282" y="4008694"/>
            <a:ext cx="598714" cy="598714"/>
          </a:xfrm>
          <a:prstGeom prst="rect">
            <a:avLst/>
          </a:prstGeom>
        </p:spPr>
      </p:pic>
      <p:pic>
        <p:nvPicPr>
          <p:cNvPr id="18" name="Graphic 17" descr="Rain with solid fill">
            <a:extLst>
              <a:ext uri="{FF2B5EF4-FFF2-40B4-BE49-F238E27FC236}">
                <a16:creationId xmlns:a16="http://schemas.microsoft.com/office/drawing/2014/main" id="{56B3568B-8AA7-C49D-A6D4-126F2181E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602" y="3737575"/>
            <a:ext cx="914400" cy="914400"/>
          </a:xfrm>
          <a:prstGeom prst="rect">
            <a:avLst/>
          </a:prstGeom>
        </p:spPr>
      </p:pic>
      <p:pic>
        <p:nvPicPr>
          <p:cNvPr id="20" name="Graphic 19" descr="Dim (Medium Sun) with solid fill">
            <a:extLst>
              <a:ext uri="{FF2B5EF4-FFF2-40B4-BE49-F238E27FC236}">
                <a16:creationId xmlns:a16="http://schemas.microsoft.com/office/drawing/2014/main" id="{CFE24FFF-046B-1CD5-C0EA-D05D35F0A4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3521" y="3775648"/>
            <a:ext cx="914400" cy="914400"/>
          </a:xfrm>
          <a:prstGeom prst="rect">
            <a:avLst/>
          </a:prstGeom>
        </p:spPr>
      </p:pic>
      <p:sp>
        <p:nvSpPr>
          <p:cNvPr id="24" name="TextBox 23">
            <a:extLst>
              <a:ext uri="{FF2B5EF4-FFF2-40B4-BE49-F238E27FC236}">
                <a16:creationId xmlns:a16="http://schemas.microsoft.com/office/drawing/2014/main" id="{093C1736-3E25-E721-0BA4-457BA47E66B8}"/>
              </a:ext>
            </a:extLst>
          </p:cNvPr>
          <p:cNvSpPr txBox="1"/>
          <p:nvPr/>
        </p:nvSpPr>
        <p:spPr>
          <a:xfrm>
            <a:off x="1545420" y="3390622"/>
            <a:ext cx="2089249" cy="338554"/>
          </a:xfrm>
          <a:prstGeom prst="rect">
            <a:avLst/>
          </a:prstGeom>
          <a:noFill/>
        </p:spPr>
        <p:txBody>
          <a:bodyPr wrap="square" rtlCol="0">
            <a:spAutoFit/>
          </a:bodyPr>
          <a:lstStyle/>
          <a:p>
            <a:r>
              <a:rPr lang="en-US" sz="1600" dirty="0"/>
              <a:t>soil conditions</a:t>
            </a:r>
          </a:p>
        </p:txBody>
      </p:sp>
      <p:sp>
        <p:nvSpPr>
          <p:cNvPr id="41" name="TextBox 40">
            <a:extLst>
              <a:ext uri="{FF2B5EF4-FFF2-40B4-BE49-F238E27FC236}">
                <a16:creationId xmlns:a16="http://schemas.microsoft.com/office/drawing/2014/main" id="{0BE172C6-D1BF-5B2F-2F22-41F0AEEE3B22}"/>
              </a:ext>
            </a:extLst>
          </p:cNvPr>
          <p:cNvSpPr txBox="1"/>
          <p:nvPr/>
        </p:nvSpPr>
        <p:spPr>
          <a:xfrm>
            <a:off x="1287002" y="4623187"/>
            <a:ext cx="2089249" cy="338554"/>
          </a:xfrm>
          <a:prstGeom prst="rect">
            <a:avLst/>
          </a:prstGeom>
          <a:noFill/>
        </p:spPr>
        <p:txBody>
          <a:bodyPr wrap="square" rtlCol="0">
            <a:spAutoFit/>
          </a:bodyPr>
          <a:lstStyle/>
          <a:p>
            <a:r>
              <a:rPr lang="en-US" sz="1600" dirty="0"/>
              <a:t>elevation</a:t>
            </a:r>
          </a:p>
        </p:txBody>
      </p:sp>
      <p:pic>
        <p:nvPicPr>
          <p:cNvPr id="44" name="Graphic 43" descr="Plant With Roots with solid fill">
            <a:extLst>
              <a:ext uri="{FF2B5EF4-FFF2-40B4-BE49-F238E27FC236}">
                <a16:creationId xmlns:a16="http://schemas.microsoft.com/office/drawing/2014/main" id="{FCBC6C97-9218-1A32-D252-D095E32F31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424" y="5156316"/>
            <a:ext cx="1220532" cy="1220532"/>
          </a:xfrm>
          <a:prstGeom prst="rect">
            <a:avLst/>
          </a:prstGeom>
        </p:spPr>
      </p:pic>
      <p:pic>
        <p:nvPicPr>
          <p:cNvPr id="45" name="Graphic 44" descr="Plant With Roots with solid fill">
            <a:extLst>
              <a:ext uri="{FF2B5EF4-FFF2-40B4-BE49-F238E27FC236}">
                <a16:creationId xmlns:a16="http://schemas.microsoft.com/office/drawing/2014/main" id="{C2AF7D08-FA31-88AD-7846-9C7A876CCF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7002" y="5308716"/>
            <a:ext cx="1220532" cy="1220532"/>
          </a:xfrm>
          <a:prstGeom prst="rect">
            <a:avLst/>
          </a:prstGeom>
        </p:spPr>
      </p:pic>
      <p:pic>
        <p:nvPicPr>
          <p:cNvPr id="54" name="Picture 53" descr="A map of the united states&#10;&#10;AI-generated content may be incorrect.">
            <a:extLst>
              <a:ext uri="{FF2B5EF4-FFF2-40B4-BE49-F238E27FC236}">
                <a16:creationId xmlns:a16="http://schemas.microsoft.com/office/drawing/2014/main" id="{6DDD3B26-5C4B-5B18-647A-7BF33FD231C1}"/>
              </a:ext>
            </a:extLst>
          </p:cNvPr>
          <p:cNvPicPr>
            <a:picLocks noChangeAspect="1"/>
          </p:cNvPicPr>
          <p:nvPr/>
        </p:nvPicPr>
        <p:blipFill>
          <a:blip r:embed="rId11"/>
          <a:srcRect l="8837" t="7508" b="10127"/>
          <a:stretch>
            <a:fillRect/>
          </a:stretch>
        </p:blipFill>
        <p:spPr>
          <a:xfrm>
            <a:off x="6102365" y="2817978"/>
            <a:ext cx="5835156" cy="3765702"/>
          </a:xfrm>
          <a:prstGeom prst="rect">
            <a:avLst/>
          </a:prstGeom>
          <a:ln>
            <a:solidFill>
              <a:schemeClr val="tx1"/>
            </a:solidFill>
          </a:ln>
        </p:spPr>
      </p:pic>
      <p:sp>
        <p:nvSpPr>
          <p:cNvPr id="58" name="Right Brace 57">
            <a:extLst>
              <a:ext uri="{FF2B5EF4-FFF2-40B4-BE49-F238E27FC236}">
                <a16:creationId xmlns:a16="http://schemas.microsoft.com/office/drawing/2014/main" id="{B50CCC92-9C21-347B-1CC0-452E3614E6C7}"/>
              </a:ext>
            </a:extLst>
          </p:cNvPr>
          <p:cNvSpPr/>
          <p:nvPr/>
        </p:nvSpPr>
        <p:spPr>
          <a:xfrm>
            <a:off x="3130755" y="3564792"/>
            <a:ext cx="541730" cy="301888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315CCCCF-D5B1-2D12-98DD-6122901FA203}"/>
              </a:ext>
            </a:extLst>
          </p:cNvPr>
          <p:cNvSpPr txBox="1"/>
          <p:nvPr/>
        </p:nvSpPr>
        <p:spPr>
          <a:xfrm>
            <a:off x="3765375" y="4381587"/>
            <a:ext cx="1656473" cy="1384995"/>
          </a:xfrm>
          <a:prstGeom prst="rect">
            <a:avLst/>
          </a:prstGeom>
          <a:noFill/>
        </p:spPr>
        <p:txBody>
          <a:bodyPr wrap="square" rtlCol="0">
            <a:spAutoFit/>
          </a:bodyPr>
          <a:lstStyle/>
          <a:p>
            <a:r>
              <a:rPr lang="en-US" sz="2800" dirty="0"/>
              <a:t>Niche Modeling Algorithm</a:t>
            </a:r>
          </a:p>
        </p:txBody>
      </p:sp>
      <p:sp>
        <p:nvSpPr>
          <p:cNvPr id="60" name="Equals 59">
            <a:extLst>
              <a:ext uri="{FF2B5EF4-FFF2-40B4-BE49-F238E27FC236}">
                <a16:creationId xmlns:a16="http://schemas.microsoft.com/office/drawing/2014/main" id="{C0899978-7A5B-CF22-3E5E-79CE9B86DC5E}"/>
              </a:ext>
            </a:extLst>
          </p:cNvPr>
          <p:cNvSpPr/>
          <p:nvPr/>
        </p:nvSpPr>
        <p:spPr>
          <a:xfrm>
            <a:off x="5328862" y="4700829"/>
            <a:ext cx="610805" cy="764136"/>
          </a:xfrm>
          <a:prstGeom prst="mathEqual">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53B11AF3-B4AE-668C-5861-52F346690DC4}"/>
              </a:ext>
            </a:extLst>
          </p:cNvPr>
          <p:cNvSpPr txBox="1"/>
          <p:nvPr/>
        </p:nvSpPr>
        <p:spPr>
          <a:xfrm>
            <a:off x="1153368" y="6439701"/>
            <a:ext cx="2089249" cy="338554"/>
          </a:xfrm>
          <a:prstGeom prst="rect">
            <a:avLst/>
          </a:prstGeom>
          <a:noFill/>
        </p:spPr>
        <p:txBody>
          <a:bodyPr wrap="square" rtlCol="0">
            <a:spAutoFit/>
          </a:bodyPr>
          <a:lstStyle/>
          <a:p>
            <a:r>
              <a:rPr lang="en-US" sz="1600" dirty="0"/>
              <a:t>Occupied Space</a:t>
            </a:r>
          </a:p>
        </p:txBody>
      </p:sp>
      <p:sp>
        <p:nvSpPr>
          <p:cNvPr id="62" name="Rectangle 61">
            <a:extLst>
              <a:ext uri="{FF2B5EF4-FFF2-40B4-BE49-F238E27FC236}">
                <a16:creationId xmlns:a16="http://schemas.microsoft.com/office/drawing/2014/main" id="{907C0091-1EE7-412E-B867-12F3C1D42F67}"/>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63" name="Title 1">
            <a:extLst>
              <a:ext uri="{FF2B5EF4-FFF2-40B4-BE49-F238E27FC236}">
                <a16:creationId xmlns:a16="http://schemas.microsoft.com/office/drawing/2014/main" id="{D3A5BBB3-E168-648A-EBFC-96DB89E45ECE}"/>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atin typeface="+mn-lt"/>
              </a:rPr>
              <a:t>Ecological Niche Modeling</a:t>
            </a:r>
          </a:p>
        </p:txBody>
      </p:sp>
      <p:cxnSp>
        <p:nvCxnSpPr>
          <p:cNvPr id="64" name="Straight Connector 63">
            <a:extLst>
              <a:ext uri="{FF2B5EF4-FFF2-40B4-BE49-F238E27FC236}">
                <a16:creationId xmlns:a16="http://schemas.microsoft.com/office/drawing/2014/main" id="{A1019562-C297-2453-2130-A3DDBDBB25EC}"/>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441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1DA6A-243B-122D-17B1-2B8C08C3BABC}"/>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71C090-7F52-7B73-567E-BCAB4AA3E527}"/>
              </a:ext>
            </a:extLst>
          </p:cNvPr>
          <p:cNvGraphicFramePr>
            <a:graphicFrameLocks noGrp="1"/>
          </p:cNvGraphicFramePr>
          <p:nvPr/>
        </p:nvGraphicFramePr>
        <p:xfrm>
          <a:off x="2757896" y="2539880"/>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931631535"/>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66002660"/>
                  </a:ext>
                </a:extLst>
              </a:tr>
            </a:tbl>
          </a:graphicData>
        </a:graphic>
      </p:graphicFrame>
      <p:graphicFrame>
        <p:nvGraphicFramePr>
          <p:cNvPr id="4" name="Table 3">
            <a:extLst>
              <a:ext uri="{FF2B5EF4-FFF2-40B4-BE49-F238E27FC236}">
                <a16:creationId xmlns:a16="http://schemas.microsoft.com/office/drawing/2014/main" id="{EA2C36A8-8AC1-5732-EF2C-3C041DFDF1F8}"/>
              </a:ext>
            </a:extLst>
          </p:cNvPr>
          <p:cNvGraphicFramePr>
            <a:graphicFrameLocks noGrp="1"/>
          </p:cNvGraphicFramePr>
          <p:nvPr/>
        </p:nvGraphicFramePr>
        <p:xfrm>
          <a:off x="2757896" y="4771450"/>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931631535"/>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66002660"/>
                  </a:ext>
                </a:extLst>
              </a:tr>
            </a:tbl>
          </a:graphicData>
        </a:graphic>
      </p:graphicFrame>
      <p:graphicFrame>
        <p:nvGraphicFramePr>
          <p:cNvPr id="12" name="Table 11">
            <a:extLst>
              <a:ext uri="{FF2B5EF4-FFF2-40B4-BE49-F238E27FC236}">
                <a16:creationId xmlns:a16="http://schemas.microsoft.com/office/drawing/2014/main" id="{97C77027-5195-5761-4CFF-37EE02456FDF}"/>
              </a:ext>
            </a:extLst>
          </p:cNvPr>
          <p:cNvGraphicFramePr>
            <a:graphicFrameLocks noGrp="1"/>
          </p:cNvGraphicFramePr>
          <p:nvPr/>
        </p:nvGraphicFramePr>
        <p:xfrm>
          <a:off x="2757896" y="348517"/>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931631535"/>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766002660"/>
                  </a:ext>
                </a:extLst>
              </a:tr>
            </a:tbl>
          </a:graphicData>
        </a:graphic>
      </p:graphicFrame>
      <p:pic>
        <p:nvPicPr>
          <p:cNvPr id="16" name="Graphic 15" descr="Plant With Roots with solid fill">
            <a:extLst>
              <a:ext uri="{FF2B5EF4-FFF2-40B4-BE49-F238E27FC236}">
                <a16:creationId xmlns:a16="http://schemas.microsoft.com/office/drawing/2014/main" id="{593E0CB0-5BBE-05B8-272B-27B3BF6FB0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2001" y="1740592"/>
            <a:ext cx="430099" cy="430099"/>
          </a:xfrm>
          <a:prstGeom prst="rect">
            <a:avLst/>
          </a:prstGeom>
        </p:spPr>
      </p:pic>
      <p:pic>
        <p:nvPicPr>
          <p:cNvPr id="19" name="Graphic 18" descr="Plant With Roots with solid fill">
            <a:extLst>
              <a:ext uri="{FF2B5EF4-FFF2-40B4-BE49-F238E27FC236}">
                <a16:creationId xmlns:a16="http://schemas.microsoft.com/office/drawing/2014/main" id="{42D32F77-3F68-CAA4-12D8-1E7092968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2002" y="1276767"/>
            <a:ext cx="430099" cy="430099"/>
          </a:xfrm>
          <a:prstGeom prst="rect">
            <a:avLst/>
          </a:prstGeom>
        </p:spPr>
      </p:pic>
      <p:pic>
        <p:nvPicPr>
          <p:cNvPr id="29" name="Graphic 28" descr="Plant With Roots with solid fill">
            <a:extLst>
              <a:ext uri="{FF2B5EF4-FFF2-40B4-BE49-F238E27FC236}">
                <a16:creationId xmlns:a16="http://schemas.microsoft.com/office/drawing/2014/main" id="{C8E5FF79-00DD-6AEF-CACB-30A0843300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9198" y="1733963"/>
            <a:ext cx="430099" cy="430099"/>
          </a:xfrm>
          <a:prstGeom prst="rect">
            <a:avLst/>
          </a:prstGeom>
        </p:spPr>
      </p:pic>
      <p:pic>
        <p:nvPicPr>
          <p:cNvPr id="30" name="Graphic 29" descr="Plant With Roots with solid fill">
            <a:extLst>
              <a:ext uri="{FF2B5EF4-FFF2-40B4-BE49-F238E27FC236}">
                <a16:creationId xmlns:a16="http://schemas.microsoft.com/office/drawing/2014/main" id="{C3CEFA9C-1931-D29B-3A13-2A2C90128A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594" y="1283393"/>
            <a:ext cx="430099" cy="430099"/>
          </a:xfrm>
          <a:prstGeom prst="rect">
            <a:avLst/>
          </a:prstGeom>
        </p:spPr>
      </p:pic>
      <p:pic>
        <p:nvPicPr>
          <p:cNvPr id="31" name="Graphic 30" descr="Plant With Roots with solid fill">
            <a:extLst>
              <a:ext uri="{FF2B5EF4-FFF2-40B4-BE49-F238E27FC236}">
                <a16:creationId xmlns:a16="http://schemas.microsoft.com/office/drawing/2014/main" id="{5A27AE4D-B6E2-9390-06C0-1010664B92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595" y="819565"/>
            <a:ext cx="430099" cy="430099"/>
          </a:xfrm>
          <a:prstGeom prst="rect">
            <a:avLst/>
          </a:prstGeom>
        </p:spPr>
      </p:pic>
      <p:sp>
        <p:nvSpPr>
          <p:cNvPr id="32" name="TextBox 31">
            <a:extLst>
              <a:ext uri="{FF2B5EF4-FFF2-40B4-BE49-F238E27FC236}">
                <a16:creationId xmlns:a16="http://schemas.microsoft.com/office/drawing/2014/main" id="{D7C9BFF6-D03E-B1E2-BD3A-D919DC5A19A5}"/>
              </a:ext>
            </a:extLst>
          </p:cNvPr>
          <p:cNvSpPr txBox="1"/>
          <p:nvPr/>
        </p:nvSpPr>
        <p:spPr>
          <a:xfrm>
            <a:off x="1490853" y="3038781"/>
            <a:ext cx="1412427" cy="830997"/>
          </a:xfrm>
          <a:prstGeom prst="rect">
            <a:avLst/>
          </a:prstGeom>
          <a:noFill/>
        </p:spPr>
        <p:txBody>
          <a:bodyPr wrap="square" rtlCol="0">
            <a:spAutoFit/>
          </a:bodyPr>
          <a:lstStyle/>
          <a:p>
            <a:r>
              <a:rPr lang="en-US" sz="1600" dirty="0"/>
              <a:t>Rainfall Suitability Zones</a:t>
            </a:r>
          </a:p>
        </p:txBody>
      </p:sp>
      <p:sp>
        <p:nvSpPr>
          <p:cNvPr id="33" name="TextBox 32">
            <a:extLst>
              <a:ext uri="{FF2B5EF4-FFF2-40B4-BE49-F238E27FC236}">
                <a16:creationId xmlns:a16="http://schemas.microsoft.com/office/drawing/2014/main" id="{46812FDF-991A-5231-430E-F2E121E8C24B}"/>
              </a:ext>
            </a:extLst>
          </p:cNvPr>
          <p:cNvSpPr txBox="1"/>
          <p:nvPr/>
        </p:nvSpPr>
        <p:spPr>
          <a:xfrm>
            <a:off x="1490852" y="5261853"/>
            <a:ext cx="1412427" cy="830997"/>
          </a:xfrm>
          <a:prstGeom prst="rect">
            <a:avLst/>
          </a:prstGeom>
          <a:noFill/>
        </p:spPr>
        <p:txBody>
          <a:bodyPr wrap="square" rtlCol="0">
            <a:spAutoFit/>
          </a:bodyPr>
          <a:lstStyle/>
          <a:p>
            <a:r>
              <a:rPr lang="en-US" sz="1600" dirty="0"/>
              <a:t>Altitude Suitability Zones</a:t>
            </a:r>
          </a:p>
        </p:txBody>
      </p:sp>
      <p:sp>
        <p:nvSpPr>
          <p:cNvPr id="34" name="TextBox 33">
            <a:extLst>
              <a:ext uri="{FF2B5EF4-FFF2-40B4-BE49-F238E27FC236}">
                <a16:creationId xmlns:a16="http://schemas.microsoft.com/office/drawing/2014/main" id="{48BDC407-C8D5-7497-CD95-B2A458BD7C0E}"/>
              </a:ext>
            </a:extLst>
          </p:cNvPr>
          <p:cNvSpPr txBox="1"/>
          <p:nvPr/>
        </p:nvSpPr>
        <p:spPr>
          <a:xfrm>
            <a:off x="1464124" y="847418"/>
            <a:ext cx="1412427" cy="584775"/>
          </a:xfrm>
          <a:prstGeom prst="rect">
            <a:avLst/>
          </a:prstGeom>
          <a:noFill/>
        </p:spPr>
        <p:txBody>
          <a:bodyPr wrap="square" rtlCol="0">
            <a:spAutoFit/>
          </a:bodyPr>
          <a:lstStyle/>
          <a:p>
            <a:r>
              <a:rPr lang="en-US" sz="1600" dirty="0"/>
              <a:t>Current Observations</a:t>
            </a:r>
          </a:p>
        </p:txBody>
      </p:sp>
      <p:sp>
        <p:nvSpPr>
          <p:cNvPr id="35" name="TextBox 34">
            <a:extLst>
              <a:ext uri="{FF2B5EF4-FFF2-40B4-BE49-F238E27FC236}">
                <a16:creationId xmlns:a16="http://schemas.microsoft.com/office/drawing/2014/main" id="{2EAC7750-B29C-628C-D429-2D2A164155E5}"/>
              </a:ext>
            </a:extLst>
          </p:cNvPr>
          <p:cNvSpPr txBox="1"/>
          <p:nvPr/>
        </p:nvSpPr>
        <p:spPr>
          <a:xfrm rot="16200000">
            <a:off x="-262785" y="4298178"/>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Environmental Data</a:t>
            </a:r>
            <a:endParaRPr lang="en-US" dirty="0"/>
          </a:p>
        </p:txBody>
      </p:sp>
      <p:sp>
        <p:nvSpPr>
          <p:cNvPr id="36" name="Left Brace 35">
            <a:extLst>
              <a:ext uri="{FF2B5EF4-FFF2-40B4-BE49-F238E27FC236}">
                <a16:creationId xmlns:a16="http://schemas.microsoft.com/office/drawing/2014/main" id="{BC700C0E-4C94-E21D-420B-020E8E53F061}"/>
              </a:ext>
            </a:extLst>
          </p:cNvPr>
          <p:cNvSpPr/>
          <p:nvPr/>
        </p:nvSpPr>
        <p:spPr>
          <a:xfrm>
            <a:off x="857331" y="2535113"/>
            <a:ext cx="742208" cy="410688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B6D43B6A-8FE8-048A-0159-0A961DC0FEE9}"/>
              </a:ext>
            </a:extLst>
          </p:cNvPr>
          <p:cNvGraphicFramePr>
            <a:graphicFrameLocks noGrp="1"/>
          </p:cNvGraphicFramePr>
          <p:nvPr>
            <p:extLst>
              <p:ext uri="{D42A27DB-BD31-4B8C-83A1-F6EECF244321}">
                <p14:modId xmlns:p14="http://schemas.microsoft.com/office/powerpoint/2010/main" val="3798503815"/>
              </p:ext>
            </p:extLst>
          </p:nvPr>
        </p:nvGraphicFramePr>
        <p:xfrm>
          <a:off x="2757896" y="2539880"/>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931631535"/>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66002660"/>
                  </a:ext>
                </a:extLst>
              </a:tr>
            </a:tbl>
          </a:graphicData>
        </a:graphic>
      </p:graphicFrame>
      <p:graphicFrame>
        <p:nvGraphicFramePr>
          <p:cNvPr id="5" name="Table 4">
            <a:extLst>
              <a:ext uri="{FF2B5EF4-FFF2-40B4-BE49-F238E27FC236}">
                <a16:creationId xmlns:a16="http://schemas.microsoft.com/office/drawing/2014/main" id="{D1C95A26-65BB-8C82-28B5-FB4646C0E2AC}"/>
              </a:ext>
            </a:extLst>
          </p:cNvPr>
          <p:cNvGraphicFramePr>
            <a:graphicFrameLocks noGrp="1"/>
          </p:cNvGraphicFramePr>
          <p:nvPr>
            <p:extLst>
              <p:ext uri="{D42A27DB-BD31-4B8C-83A1-F6EECF244321}">
                <p14:modId xmlns:p14="http://schemas.microsoft.com/office/powerpoint/2010/main" val="351089541"/>
              </p:ext>
            </p:extLst>
          </p:nvPr>
        </p:nvGraphicFramePr>
        <p:xfrm>
          <a:off x="2757896" y="4771450"/>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931631535"/>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66002660"/>
                  </a:ext>
                </a:extLst>
              </a:tr>
            </a:tbl>
          </a:graphicData>
        </a:graphic>
      </p:graphicFrame>
      <p:graphicFrame>
        <p:nvGraphicFramePr>
          <p:cNvPr id="6" name="Table 5">
            <a:extLst>
              <a:ext uri="{FF2B5EF4-FFF2-40B4-BE49-F238E27FC236}">
                <a16:creationId xmlns:a16="http://schemas.microsoft.com/office/drawing/2014/main" id="{6E31E6F5-2CF8-589F-C8C5-491BCCE3B106}"/>
              </a:ext>
            </a:extLst>
          </p:cNvPr>
          <p:cNvGraphicFramePr>
            <a:graphicFrameLocks noGrp="1"/>
          </p:cNvGraphicFramePr>
          <p:nvPr>
            <p:extLst>
              <p:ext uri="{D42A27DB-BD31-4B8C-83A1-F6EECF244321}">
                <p14:modId xmlns:p14="http://schemas.microsoft.com/office/powerpoint/2010/main" val="1573636288"/>
              </p:ext>
            </p:extLst>
          </p:nvPr>
        </p:nvGraphicFramePr>
        <p:xfrm>
          <a:off x="2757896" y="2539880"/>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931631535"/>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66002660"/>
                  </a:ext>
                </a:extLst>
              </a:tr>
            </a:tbl>
          </a:graphicData>
        </a:graphic>
      </p:graphicFrame>
    </p:spTree>
    <p:extLst>
      <p:ext uri="{BB962C8B-B14F-4D97-AF65-F5344CB8AC3E}">
        <p14:creationId xmlns:p14="http://schemas.microsoft.com/office/powerpoint/2010/main" val="1039876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74D4F-7959-814A-8B54-8CD7D4D51728}"/>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A1556EB-FA54-2EF8-2807-87EC2ED482B5}"/>
              </a:ext>
            </a:extLst>
          </p:cNvPr>
          <p:cNvGraphicFramePr>
            <a:graphicFrameLocks noGrp="1"/>
          </p:cNvGraphicFramePr>
          <p:nvPr>
            <p:extLst>
              <p:ext uri="{D42A27DB-BD31-4B8C-83A1-F6EECF244321}">
                <p14:modId xmlns:p14="http://schemas.microsoft.com/office/powerpoint/2010/main" val="4079159947"/>
              </p:ext>
            </p:extLst>
          </p:nvPr>
        </p:nvGraphicFramePr>
        <p:xfrm>
          <a:off x="2757896" y="2539880"/>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931631535"/>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66002660"/>
                  </a:ext>
                </a:extLst>
              </a:tr>
            </a:tbl>
          </a:graphicData>
        </a:graphic>
      </p:graphicFrame>
      <p:graphicFrame>
        <p:nvGraphicFramePr>
          <p:cNvPr id="4" name="Table 3">
            <a:extLst>
              <a:ext uri="{FF2B5EF4-FFF2-40B4-BE49-F238E27FC236}">
                <a16:creationId xmlns:a16="http://schemas.microsoft.com/office/drawing/2014/main" id="{3EA9EE5A-092E-DCB0-F73A-767214FFC8E4}"/>
              </a:ext>
            </a:extLst>
          </p:cNvPr>
          <p:cNvGraphicFramePr>
            <a:graphicFrameLocks noGrp="1"/>
          </p:cNvGraphicFramePr>
          <p:nvPr>
            <p:extLst>
              <p:ext uri="{D42A27DB-BD31-4B8C-83A1-F6EECF244321}">
                <p14:modId xmlns:p14="http://schemas.microsoft.com/office/powerpoint/2010/main" val="1633781922"/>
              </p:ext>
            </p:extLst>
          </p:nvPr>
        </p:nvGraphicFramePr>
        <p:xfrm>
          <a:off x="2757896" y="4771450"/>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931631535"/>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66002660"/>
                  </a:ext>
                </a:extLst>
              </a:tr>
            </a:tbl>
          </a:graphicData>
        </a:graphic>
      </p:graphicFrame>
      <p:graphicFrame>
        <p:nvGraphicFramePr>
          <p:cNvPr id="12" name="Table 11">
            <a:extLst>
              <a:ext uri="{FF2B5EF4-FFF2-40B4-BE49-F238E27FC236}">
                <a16:creationId xmlns:a16="http://schemas.microsoft.com/office/drawing/2014/main" id="{6AE2AE3D-12A3-3D4B-D583-003A5D6F0DF3}"/>
              </a:ext>
            </a:extLst>
          </p:cNvPr>
          <p:cNvGraphicFramePr>
            <a:graphicFrameLocks noGrp="1"/>
          </p:cNvGraphicFramePr>
          <p:nvPr>
            <p:extLst>
              <p:ext uri="{D42A27DB-BD31-4B8C-83A1-F6EECF244321}">
                <p14:modId xmlns:p14="http://schemas.microsoft.com/office/powerpoint/2010/main" val="150192388"/>
              </p:ext>
            </p:extLst>
          </p:nvPr>
        </p:nvGraphicFramePr>
        <p:xfrm>
          <a:off x="2757896" y="348517"/>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931631535"/>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766002660"/>
                  </a:ext>
                </a:extLst>
              </a:tr>
            </a:tbl>
          </a:graphicData>
        </a:graphic>
      </p:graphicFrame>
      <p:pic>
        <p:nvPicPr>
          <p:cNvPr id="16" name="Graphic 15" descr="Plant With Roots with solid fill">
            <a:extLst>
              <a:ext uri="{FF2B5EF4-FFF2-40B4-BE49-F238E27FC236}">
                <a16:creationId xmlns:a16="http://schemas.microsoft.com/office/drawing/2014/main" id="{46C9ABD5-6277-048E-672E-CB6359D63F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2001" y="1740592"/>
            <a:ext cx="430099" cy="430099"/>
          </a:xfrm>
          <a:prstGeom prst="rect">
            <a:avLst/>
          </a:prstGeom>
        </p:spPr>
      </p:pic>
      <p:pic>
        <p:nvPicPr>
          <p:cNvPr id="19" name="Graphic 18" descr="Plant With Roots with solid fill">
            <a:extLst>
              <a:ext uri="{FF2B5EF4-FFF2-40B4-BE49-F238E27FC236}">
                <a16:creationId xmlns:a16="http://schemas.microsoft.com/office/drawing/2014/main" id="{BE13A90B-8508-9D7C-6C61-23DF0F4251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2002" y="1276767"/>
            <a:ext cx="430099" cy="430099"/>
          </a:xfrm>
          <a:prstGeom prst="rect">
            <a:avLst/>
          </a:prstGeom>
        </p:spPr>
      </p:pic>
      <p:pic>
        <p:nvPicPr>
          <p:cNvPr id="29" name="Graphic 28" descr="Plant With Roots with solid fill">
            <a:extLst>
              <a:ext uri="{FF2B5EF4-FFF2-40B4-BE49-F238E27FC236}">
                <a16:creationId xmlns:a16="http://schemas.microsoft.com/office/drawing/2014/main" id="{843F1001-8C25-BD1B-0346-E4336A1D60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9198" y="1733963"/>
            <a:ext cx="430099" cy="430099"/>
          </a:xfrm>
          <a:prstGeom prst="rect">
            <a:avLst/>
          </a:prstGeom>
        </p:spPr>
      </p:pic>
      <p:pic>
        <p:nvPicPr>
          <p:cNvPr id="30" name="Graphic 29" descr="Plant With Roots with solid fill">
            <a:extLst>
              <a:ext uri="{FF2B5EF4-FFF2-40B4-BE49-F238E27FC236}">
                <a16:creationId xmlns:a16="http://schemas.microsoft.com/office/drawing/2014/main" id="{67EF24DB-A0E6-98A3-34FE-AD225EE88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594" y="1283393"/>
            <a:ext cx="430099" cy="430099"/>
          </a:xfrm>
          <a:prstGeom prst="rect">
            <a:avLst/>
          </a:prstGeom>
        </p:spPr>
      </p:pic>
      <p:pic>
        <p:nvPicPr>
          <p:cNvPr id="31" name="Graphic 30" descr="Plant With Roots with solid fill">
            <a:extLst>
              <a:ext uri="{FF2B5EF4-FFF2-40B4-BE49-F238E27FC236}">
                <a16:creationId xmlns:a16="http://schemas.microsoft.com/office/drawing/2014/main" id="{22F13D91-AAAC-68EB-8517-B7F8711DD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595" y="819565"/>
            <a:ext cx="430099" cy="430099"/>
          </a:xfrm>
          <a:prstGeom prst="rect">
            <a:avLst/>
          </a:prstGeom>
        </p:spPr>
      </p:pic>
      <p:sp>
        <p:nvSpPr>
          <p:cNvPr id="32" name="TextBox 31">
            <a:extLst>
              <a:ext uri="{FF2B5EF4-FFF2-40B4-BE49-F238E27FC236}">
                <a16:creationId xmlns:a16="http://schemas.microsoft.com/office/drawing/2014/main" id="{FB5219C5-D971-A2A1-9BC9-051BB726CF28}"/>
              </a:ext>
            </a:extLst>
          </p:cNvPr>
          <p:cNvSpPr txBox="1"/>
          <p:nvPr/>
        </p:nvSpPr>
        <p:spPr>
          <a:xfrm>
            <a:off x="1490853" y="3038781"/>
            <a:ext cx="1412427" cy="830997"/>
          </a:xfrm>
          <a:prstGeom prst="rect">
            <a:avLst/>
          </a:prstGeom>
          <a:noFill/>
        </p:spPr>
        <p:txBody>
          <a:bodyPr wrap="square" rtlCol="0">
            <a:spAutoFit/>
          </a:bodyPr>
          <a:lstStyle/>
          <a:p>
            <a:r>
              <a:rPr lang="en-US" sz="1600" dirty="0"/>
              <a:t>Rainfall Suitability Zones</a:t>
            </a:r>
          </a:p>
        </p:txBody>
      </p:sp>
      <p:sp>
        <p:nvSpPr>
          <p:cNvPr id="33" name="TextBox 32">
            <a:extLst>
              <a:ext uri="{FF2B5EF4-FFF2-40B4-BE49-F238E27FC236}">
                <a16:creationId xmlns:a16="http://schemas.microsoft.com/office/drawing/2014/main" id="{27D9E60D-CE37-F0DD-78F7-98C20BDFE13C}"/>
              </a:ext>
            </a:extLst>
          </p:cNvPr>
          <p:cNvSpPr txBox="1"/>
          <p:nvPr/>
        </p:nvSpPr>
        <p:spPr>
          <a:xfrm>
            <a:off x="1490852" y="5261853"/>
            <a:ext cx="1412427" cy="830997"/>
          </a:xfrm>
          <a:prstGeom prst="rect">
            <a:avLst/>
          </a:prstGeom>
          <a:noFill/>
        </p:spPr>
        <p:txBody>
          <a:bodyPr wrap="square" rtlCol="0">
            <a:spAutoFit/>
          </a:bodyPr>
          <a:lstStyle/>
          <a:p>
            <a:r>
              <a:rPr lang="en-US" sz="1600" dirty="0"/>
              <a:t>Altitude Suitability Zones</a:t>
            </a:r>
          </a:p>
        </p:txBody>
      </p:sp>
      <p:sp>
        <p:nvSpPr>
          <p:cNvPr id="34" name="TextBox 33">
            <a:extLst>
              <a:ext uri="{FF2B5EF4-FFF2-40B4-BE49-F238E27FC236}">
                <a16:creationId xmlns:a16="http://schemas.microsoft.com/office/drawing/2014/main" id="{FEEBF640-9CB1-3DEB-3687-FC8FAEEF9228}"/>
              </a:ext>
            </a:extLst>
          </p:cNvPr>
          <p:cNvSpPr txBox="1"/>
          <p:nvPr/>
        </p:nvSpPr>
        <p:spPr>
          <a:xfrm>
            <a:off x="1464124" y="847418"/>
            <a:ext cx="1412427" cy="584775"/>
          </a:xfrm>
          <a:prstGeom prst="rect">
            <a:avLst/>
          </a:prstGeom>
          <a:noFill/>
        </p:spPr>
        <p:txBody>
          <a:bodyPr wrap="square" rtlCol="0">
            <a:spAutoFit/>
          </a:bodyPr>
          <a:lstStyle/>
          <a:p>
            <a:r>
              <a:rPr lang="en-US" sz="1600" dirty="0"/>
              <a:t>Current Observations</a:t>
            </a:r>
          </a:p>
        </p:txBody>
      </p:sp>
      <p:sp>
        <p:nvSpPr>
          <p:cNvPr id="35" name="TextBox 34">
            <a:extLst>
              <a:ext uri="{FF2B5EF4-FFF2-40B4-BE49-F238E27FC236}">
                <a16:creationId xmlns:a16="http://schemas.microsoft.com/office/drawing/2014/main" id="{3A180922-29B7-5F1D-7E08-1936A2C127B7}"/>
              </a:ext>
            </a:extLst>
          </p:cNvPr>
          <p:cNvSpPr txBox="1"/>
          <p:nvPr/>
        </p:nvSpPr>
        <p:spPr>
          <a:xfrm rot="16200000">
            <a:off x="-262785" y="4298178"/>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Environmental Data</a:t>
            </a:r>
            <a:endParaRPr lang="en-US" dirty="0"/>
          </a:p>
        </p:txBody>
      </p:sp>
      <p:sp>
        <p:nvSpPr>
          <p:cNvPr id="36" name="Left Brace 35">
            <a:extLst>
              <a:ext uri="{FF2B5EF4-FFF2-40B4-BE49-F238E27FC236}">
                <a16:creationId xmlns:a16="http://schemas.microsoft.com/office/drawing/2014/main" id="{AAAFD67F-35BF-6F23-1E3A-64B39D63A0C9}"/>
              </a:ext>
            </a:extLst>
          </p:cNvPr>
          <p:cNvSpPr/>
          <p:nvPr/>
        </p:nvSpPr>
        <p:spPr>
          <a:xfrm>
            <a:off x="857331" y="2535113"/>
            <a:ext cx="742208" cy="410688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a:extLst>
              <a:ext uri="{FF2B5EF4-FFF2-40B4-BE49-F238E27FC236}">
                <a16:creationId xmlns:a16="http://schemas.microsoft.com/office/drawing/2014/main" id="{3F1CAB86-C8F0-D9A6-520A-3E5EE9FC2B62}"/>
              </a:ext>
            </a:extLst>
          </p:cNvPr>
          <p:cNvSpPr/>
          <p:nvPr/>
        </p:nvSpPr>
        <p:spPr>
          <a:xfrm>
            <a:off x="3235861" y="1249664"/>
            <a:ext cx="429768" cy="42976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56D48B2-30BD-D29C-2C08-1716BF0E042B}"/>
              </a:ext>
            </a:extLst>
          </p:cNvPr>
          <p:cNvSpPr/>
          <p:nvPr/>
        </p:nvSpPr>
        <p:spPr>
          <a:xfrm>
            <a:off x="3253350" y="3455711"/>
            <a:ext cx="429768" cy="42976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79302B-7980-D003-73A5-4325E6C3E65F}"/>
              </a:ext>
            </a:extLst>
          </p:cNvPr>
          <p:cNvSpPr/>
          <p:nvPr/>
        </p:nvSpPr>
        <p:spPr>
          <a:xfrm>
            <a:off x="3255849" y="5691738"/>
            <a:ext cx="429768" cy="42976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4">
            <a:extLst>
              <a:ext uri="{FF2B5EF4-FFF2-40B4-BE49-F238E27FC236}">
                <a16:creationId xmlns:a16="http://schemas.microsoft.com/office/drawing/2014/main" id="{C2C5E4C4-EB0E-230B-87AE-69BFFC1756B4}"/>
              </a:ext>
            </a:extLst>
          </p:cNvPr>
          <p:cNvGraphicFramePr>
            <a:graphicFrameLocks noGrp="1"/>
          </p:cNvGraphicFramePr>
          <p:nvPr>
            <p:extLst>
              <p:ext uri="{D42A27DB-BD31-4B8C-83A1-F6EECF244321}">
                <p14:modId xmlns:p14="http://schemas.microsoft.com/office/powerpoint/2010/main" val="3651282840"/>
              </p:ext>
            </p:extLst>
          </p:nvPr>
        </p:nvGraphicFramePr>
        <p:xfrm>
          <a:off x="2757893" y="2553731"/>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931631535"/>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66002660"/>
                  </a:ext>
                </a:extLst>
              </a:tr>
            </a:tbl>
          </a:graphicData>
        </a:graphic>
      </p:graphicFrame>
      <p:graphicFrame>
        <p:nvGraphicFramePr>
          <p:cNvPr id="21" name="Table 20">
            <a:extLst>
              <a:ext uri="{FF2B5EF4-FFF2-40B4-BE49-F238E27FC236}">
                <a16:creationId xmlns:a16="http://schemas.microsoft.com/office/drawing/2014/main" id="{EA5CA014-F261-B7FD-DF34-C088A4579ACC}"/>
              </a:ext>
            </a:extLst>
          </p:cNvPr>
          <p:cNvGraphicFramePr>
            <a:graphicFrameLocks noGrp="1"/>
          </p:cNvGraphicFramePr>
          <p:nvPr>
            <p:extLst>
              <p:ext uri="{D42A27DB-BD31-4B8C-83A1-F6EECF244321}">
                <p14:modId xmlns:p14="http://schemas.microsoft.com/office/powerpoint/2010/main" val="3508018241"/>
              </p:ext>
            </p:extLst>
          </p:nvPr>
        </p:nvGraphicFramePr>
        <p:xfrm>
          <a:off x="2757893" y="4785301"/>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931631535"/>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66002660"/>
                  </a:ext>
                </a:extLst>
              </a:tr>
            </a:tbl>
          </a:graphicData>
        </a:graphic>
      </p:graphicFrame>
      <p:graphicFrame>
        <p:nvGraphicFramePr>
          <p:cNvPr id="22" name="Table 21">
            <a:extLst>
              <a:ext uri="{FF2B5EF4-FFF2-40B4-BE49-F238E27FC236}">
                <a16:creationId xmlns:a16="http://schemas.microsoft.com/office/drawing/2014/main" id="{DC523EED-45F8-A647-314C-771D81F32B2A}"/>
              </a:ext>
            </a:extLst>
          </p:cNvPr>
          <p:cNvGraphicFramePr>
            <a:graphicFrameLocks noGrp="1"/>
          </p:cNvGraphicFramePr>
          <p:nvPr>
            <p:extLst>
              <p:ext uri="{D42A27DB-BD31-4B8C-83A1-F6EECF244321}">
                <p14:modId xmlns:p14="http://schemas.microsoft.com/office/powerpoint/2010/main" val="146526080"/>
              </p:ext>
            </p:extLst>
          </p:nvPr>
        </p:nvGraphicFramePr>
        <p:xfrm>
          <a:off x="2757893" y="2553731"/>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931631535"/>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66002660"/>
                  </a:ext>
                </a:extLst>
              </a:tr>
            </a:tbl>
          </a:graphicData>
        </a:graphic>
      </p:graphicFrame>
      <p:sp>
        <p:nvSpPr>
          <p:cNvPr id="23" name="Oval 22">
            <a:extLst>
              <a:ext uri="{FF2B5EF4-FFF2-40B4-BE49-F238E27FC236}">
                <a16:creationId xmlns:a16="http://schemas.microsoft.com/office/drawing/2014/main" id="{83DFF5C6-F0C8-A390-52B1-5981DEB6A4B7}"/>
              </a:ext>
            </a:extLst>
          </p:cNvPr>
          <p:cNvSpPr/>
          <p:nvPr/>
        </p:nvSpPr>
        <p:spPr>
          <a:xfrm>
            <a:off x="3253347" y="3469562"/>
            <a:ext cx="429768" cy="42976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BEA0656-9920-6309-AF0B-480313E7E32C}"/>
              </a:ext>
            </a:extLst>
          </p:cNvPr>
          <p:cNvSpPr/>
          <p:nvPr/>
        </p:nvSpPr>
        <p:spPr>
          <a:xfrm>
            <a:off x="3255846" y="5705589"/>
            <a:ext cx="429768" cy="42976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95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F17A-94AD-472B-8416-AA123A79BB03}"/>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1E0B79C-B000-05FD-AC5B-2802C76995DB}"/>
              </a:ext>
            </a:extLst>
          </p:cNvPr>
          <p:cNvGraphicFramePr>
            <a:graphicFrameLocks noGrp="1"/>
          </p:cNvGraphicFramePr>
          <p:nvPr/>
        </p:nvGraphicFramePr>
        <p:xfrm>
          <a:off x="6096000" y="2514600"/>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931631535"/>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766002660"/>
                  </a:ext>
                </a:extLst>
              </a:tr>
            </a:tbl>
          </a:graphicData>
        </a:graphic>
      </p:graphicFrame>
      <p:pic>
        <p:nvPicPr>
          <p:cNvPr id="5" name="Graphic 4" descr="Plant With Roots with solid fill">
            <a:extLst>
              <a:ext uri="{FF2B5EF4-FFF2-40B4-BE49-F238E27FC236}">
                <a16:creationId xmlns:a16="http://schemas.microsoft.com/office/drawing/2014/main" id="{1323344C-5353-9AAE-BB68-BACBC95D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3107" y="3908456"/>
            <a:ext cx="430099" cy="430099"/>
          </a:xfrm>
          <a:prstGeom prst="rect">
            <a:avLst/>
          </a:prstGeom>
        </p:spPr>
      </p:pic>
      <p:pic>
        <p:nvPicPr>
          <p:cNvPr id="6" name="Graphic 5" descr="Plant With Roots with solid fill">
            <a:extLst>
              <a:ext uri="{FF2B5EF4-FFF2-40B4-BE49-F238E27FC236}">
                <a16:creationId xmlns:a16="http://schemas.microsoft.com/office/drawing/2014/main" id="{2940F7FC-2B35-DEB1-BD72-6D82120429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3108" y="3444631"/>
            <a:ext cx="430099" cy="430099"/>
          </a:xfrm>
          <a:prstGeom prst="rect">
            <a:avLst/>
          </a:prstGeom>
        </p:spPr>
      </p:pic>
      <p:pic>
        <p:nvPicPr>
          <p:cNvPr id="7" name="Graphic 6" descr="Plant With Roots with solid fill">
            <a:extLst>
              <a:ext uri="{FF2B5EF4-FFF2-40B4-BE49-F238E27FC236}">
                <a16:creationId xmlns:a16="http://schemas.microsoft.com/office/drawing/2014/main" id="{3A0D9AF8-4404-507C-0C88-AA0343D0E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0304" y="3901827"/>
            <a:ext cx="430099" cy="430099"/>
          </a:xfrm>
          <a:prstGeom prst="rect">
            <a:avLst/>
          </a:prstGeom>
        </p:spPr>
      </p:pic>
      <p:pic>
        <p:nvPicPr>
          <p:cNvPr id="8" name="Graphic 7" descr="Plant With Roots with solid fill">
            <a:extLst>
              <a:ext uri="{FF2B5EF4-FFF2-40B4-BE49-F238E27FC236}">
                <a16:creationId xmlns:a16="http://schemas.microsoft.com/office/drawing/2014/main" id="{98060B3C-260B-5C59-A0D5-832C82B929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4700" y="3451257"/>
            <a:ext cx="430099" cy="430099"/>
          </a:xfrm>
          <a:prstGeom prst="rect">
            <a:avLst/>
          </a:prstGeom>
        </p:spPr>
      </p:pic>
      <p:pic>
        <p:nvPicPr>
          <p:cNvPr id="11" name="Graphic 10" descr="Plant With Roots with solid fill">
            <a:extLst>
              <a:ext uri="{FF2B5EF4-FFF2-40B4-BE49-F238E27FC236}">
                <a16:creationId xmlns:a16="http://schemas.microsoft.com/office/drawing/2014/main" id="{4203008B-5FEC-FB09-BB08-7A9047A1DB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4701" y="2987429"/>
            <a:ext cx="430099" cy="430099"/>
          </a:xfrm>
          <a:prstGeom prst="rect">
            <a:avLst/>
          </a:prstGeom>
        </p:spPr>
      </p:pic>
      <p:graphicFrame>
        <p:nvGraphicFramePr>
          <p:cNvPr id="12" name="Table 11">
            <a:extLst>
              <a:ext uri="{FF2B5EF4-FFF2-40B4-BE49-F238E27FC236}">
                <a16:creationId xmlns:a16="http://schemas.microsoft.com/office/drawing/2014/main" id="{5FFDE7EC-CA87-515C-A8AA-A9D3EC3C65ED}"/>
              </a:ext>
            </a:extLst>
          </p:cNvPr>
          <p:cNvGraphicFramePr>
            <a:graphicFrameLocks noGrp="1"/>
          </p:cNvGraphicFramePr>
          <p:nvPr>
            <p:extLst>
              <p:ext uri="{D42A27DB-BD31-4B8C-83A1-F6EECF244321}">
                <p14:modId xmlns:p14="http://schemas.microsoft.com/office/powerpoint/2010/main" val="3550324416"/>
              </p:ext>
            </p:extLst>
          </p:nvPr>
        </p:nvGraphicFramePr>
        <p:xfrm>
          <a:off x="6099030" y="2512793"/>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931631535"/>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101060256"/>
                  </a:ext>
                </a:extLst>
              </a:tr>
              <a:tr h="457200">
                <a:tc>
                  <a:txBody>
                    <a:bodyPr/>
                    <a:lstStyle/>
                    <a:p>
                      <a:endParaRPr lang="en-US" dirty="0">
                        <a:solidFill>
                          <a:schemeClr val="accent6">
                            <a:lumMod val="40000"/>
                            <a:lumOff val="6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66002660"/>
                  </a:ext>
                </a:extLst>
              </a:tr>
            </a:tbl>
          </a:graphicData>
        </a:graphic>
      </p:graphicFrame>
      <p:pic>
        <p:nvPicPr>
          <p:cNvPr id="17" name="Graphic 16" descr="Line arrow: Clockwise curve with solid fill">
            <a:extLst>
              <a:ext uri="{FF2B5EF4-FFF2-40B4-BE49-F238E27FC236}">
                <a16:creationId xmlns:a16="http://schemas.microsoft.com/office/drawing/2014/main" id="{EC835D3F-882B-EB91-F18C-DEECE41D2C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319582" y="4711534"/>
            <a:ext cx="1552835" cy="1552835"/>
          </a:xfrm>
          <a:prstGeom prst="rect">
            <a:avLst/>
          </a:prstGeom>
        </p:spPr>
      </p:pic>
      <p:pic>
        <p:nvPicPr>
          <p:cNvPr id="18" name="Graphic 17" descr="Line arrow: Clockwise curve with solid fill">
            <a:extLst>
              <a:ext uri="{FF2B5EF4-FFF2-40B4-BE49-F238E27FC236}">
                <a16:creationId xmlns:a16="http://schemas.microsoft.com/office/drawing/2014/main" id="{C9E4F891-4594-BB2A-9DA4-B9CDA2D753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5319581" y="418451"/>
            <a:ext cx="1552835" cy="1552835"/>
          </a:xfrm>
          <a:prstGeom prst="rect">
            <a:avLst/>
          </a:prstGeom>
        </p:spPr>
      </p:pic>
      <p:pic>
        <p:nvPicPr>
          <p:cNvPr id="20" name="Graphic 19" descr="Arrow Right with solid fill">
            <a:extLst>
              <a:ext uri="{FF2B5EF4-FFF2-40B4-BE49-F238E27FC236}">
                <a16:creationId xmlns:a16="http://schemas.microsoft.com/office/drawing/2014/main" id="{945220BE-4F62-C824-F397-5DC99B58CA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84148" y="3006649"/>
            <a:ext cx="914400" cy="914400"/>
          </a:xfrm>
          <a:prstGeom prst="rect">
            <a:avLst/>
          </a:prstGeom>
        </p:spPr>
      </p:pic>
      <p:sp>
        <p:nvSpPr>
          <p:cNvPr id="2" name="TextBox 1">
            <a:extLst>
              <a:ext uri="{FF2B5EF4-FFF2-40B4-BE49-F238E27FC236}">
                <a16:creationId xmlns:a16="http://schemas.microsoft.com/office/drawing/2014/main" id="{83AD09F9-1DE9-54CB-4B0B-46CF4E6F568E}"/>
              </a:ext>
            </a:extLst>
          </p:cNvPr>
          <p:cNvSpPr txBox="1"/>
          <p:nvPr/>
        </p:nvSpPr>
        <p:spPr>
          <a:xfrm>
            <a:off x="8124124" y="2666427"/>
            <a:ext cx="1918066" cy="1569660"/>
          </a:xfrm>
          <a:prstGeom prst="rect">
            <a:avLst/>
          </a:prstGeom>
          <a:noFill/>
        </p:spPr>
        <p:txBody>
          <a:bodyPr wrap="square" rtlCol="0">
            <a:spAutoFit/>
          </a:bodyPr>
          <a:lstStyle/>
          <a:p>
            <a:r>
              <a:rPr lang="en-US" sz="1600" dirty="0"/>
              <a:t>Habitat model based on current observations,  suitable rainfall, and suitable altitude zones</a:t>
            </a:r>
          </a:p>
        </p:txBody>
      </p:sp>
      <p:graphicFrame>
        <p:nvGraphicFramePr>
          <p:cNvPr id="4" name="Table 3">
            <a:extLst>
              <a:ext uri="{FF2B5EF4-FFF2-40B4-BE49-F238E27FC236}">
                <a16:creationId xmlns:a16="http://schemas.microsoft.com/office/drawing/2014/main" id="{4C9BA1D6-21A1-5E03-653C-90B959878EC4}"/>
              </a:ext>
            </a:extLst>
          </p:cNvPr>
          <p:cNvGraphicFramePr>
            <a:graphicFrameLocks noGrp="1"/>
          </p:cNvGraphicFramePr>
          <p:nvPr>
            <p:extLst>
              <p:ext uri="{D42A27DB-BD31-4B8C-83A1-F6EECF244321}">
                <p14:modId xmlns:p14="http://schemas.microsoft.com/office/powerpoint/2010/main" val="2560245134"/>
              </p:ext>
            </p:extLst>
          </p:nvPr>
        </p:nvGraphicFramePr>
        <p:xfrm>
          <a:off x="2757896" y="2539880"/>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931631535"/>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66002660"/>
                  </a:ext>
                </a:extLst>
              </a:tr>
            </a:tbl>
          </a:graphicData>
        </a:graphic>
      </p:graphicFrame>
      <p:graphicFrame>
        <p:nvGraphicFramePr>
          <p:cNvPr id="16" name="Table 15">
            <a:extLst>
              <a:ext uri="{FF2B5EF4-FFF2-40B4-BE49-F238E27FC236}">
                <a16:creationId xmlns:a16="http://schemas.microsoft.com/office/drawing/2014/main" id="{44162EFB-67D3-A196-860D-1EC90A55ED31}"/>
              </a:ext>
            </a:extLst>
          </p:cNvPr>
          <p:cNvGraphicFramePr>
            <a:graphicFrameLocks noGrp="1"/>
          </p:cNvGraphicFramePr>
          <p:nvPr>
            <p:extLst>
              <p:ext uri="{D42A27DB-BD31-4B8C-83A1-F6EECF244321}">
                <p14:modId xmlns:p14="http://schemas.microsoft.com/office/powerpoint/2010/main" val="1747172627"/>
              </p:ext>
            </p:extLst>
          </p:nvPr>
        </p:nvGraphicFramePr>
        <p:xfrm>
          <a:off x="2757896" y="4771450"/>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931631535"/>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66002660"/>
                  </a:ext>
                </a:extLst>
              </a:tr>
            </a:tbl>
          </a:graphicData>
        </a:graphic>
      </p:graphicFrame>
      <p:graphicFrame>
        <p:nvGraphicFramePr>
          <p:cNvPr id="19" name="Table 18">
            <a:extLst>
              <a:ext uri="{FF2B5EF4-FFF2-40B4-BE49-F238E27FC236}">
                <a16:creationId xmlns:a16="http://schemas.microsoft.com/office/drawing/2014/main" id="{AD7BA885-219E-109A-D7C8-8B5029456012}"/>
              </a:ext>
            </a:extLst>
          </p:cNvPr>
          <p:cNvGraphicFramePr>
            <a:graphicFrameLocks noGrp="1"/>
          </p:cNvGraphicFramePr>
          <p:nvPr>
            <p:extLst>
              <p:ext uri="{D42A27DB-BD31-4B8C-83A1-F6EECF244321}">
                <p14:modId xmlns:p14="http://schemas.microsoft.com/office/powerpoint/2010/main" val="2744179064"/>
              </p:ext>
            </p:extLst>
          </p:nvPr>
        </p:nvGraphicFramePr>
        <p:xfrm>
          <a:off x="2757896" y="348517"/>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931631535"/>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766002660"/>
                  </a:ext>
                </a:extLst>
              </a:tr>
            </a:tbl>
          </a:graphicData>
        </a:graphic>
      </p:graphicFrame>
      <p:pic>
        <p:nvPicPr>
          <p:cNvPr id="29" name="Graphic 28" descr="Plant With Roots with solid fill">
            <a:extLst>
              <a:ext uri="{FF2B5EF4-FFF2-40B4-BE49-F238E27FC236}">
                <a16:creationId xmlns:a16="http://schemas.microsoft.com/office/drawing/2014/main" id="{0DDB705C-898B-98D8-C73B-E865E7CF0B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2001" y="1740592"/>
            <a:ext cx="430099" cy="430099"/>
          </a:xfrm>
          <a:prstGeom prst="rect">
            <a:avLst/>
          </a:prstGeom>
        </p:spPr>
      </p:pic>
      <p:pic>
        <p:nvPicPr>
          <p:cNvPr id="30" name="Graphic 29" descr="Plant With Roots with solid fill">
            <a:extLst>
              <a:ext uri="{FF2B5EF4-FFF2-40B4-BE49-F238E27FC236}">
                <a16:creationId xmlns:a16="http://schemas.microsoft.com/office/drawing/2014/main" id="{69FBFA4E-046A-306F-3200-37BB00D457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2002" y="1276767"/>
            <a:ext cx="430099" cy="430099"/>
          </a:xfrm>
          <a:prstGeom prst="rect">
            <a:avLst/>
          </a:prstGeom>
        </p:spPr>
      </p:pic>
      <p:pic>
        <p:nvPicPr>
          <p:cNvPr id="31" name="Graphic 30" descr="Plant With Roots with solid fill">
            <a:extLst>
              <a:ext uri="{FF2B5EF4-FFF2-40B4-BE49-F238E27FC236}">
                <a16:creationId xmlns:a16="http://schemas.microsoft.com/office/drawing/2014/main" id="{8925F367-DFEB-3DEA-8C44-7FEE3C89BA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9198" y="1733963"/>
            <a:ext cx="430099" cy="430099"/>
          </a:xfrm>
          <a:prstGeom prst="rect">
            <a:avLst/>
          </a:prstGeom>
        </p:spPr>
      </p:pic>
      <p:pic>
        <p:nvPicPr>
          <p:cNvPr id="32" name="Graphic 31" descr="Plant With Roots with solid fill">
            <a:extLst>
              <a:ext uri="{FF2B5EF4-FFF2-40B4-BE49-F238E27FC236}">
                <a16:creationId xmlns:a16="http://schemas.microsoft.com/office/drawing/2014/main" id="{11EBB282-C81B-B899-F9B8-0FAEDBC236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594" y="1283393"/>
            <a:ext cx="430099" cy="430099"/>
          </a:xfrm>
          <a:prstGeom prst="rect">
            <a:avLst/>
          </a:prstGeom>
        </p:spPr>
      </p:pic>
      <p:pic>
        <p:nvPicPr>
          <p:cNvPr id="33" name="Graphic 32" descr="Plant With Roots with solid fill">
            <a:extLst>
              <a:ext uri="{FF2B5EF4-FFF2-40B4-BE49-F238E27FC236}">
                <a16:creationId xmlns:a16="http://schemas.microsoft.com/office/drawing/2014/main" id="{EFA752E3-8D54-D828-7579-A7C1A3741F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595" y="819565"/>
            <a:ext cx="430099" cy="430099"/>
          </a:xfrm>
          <a:prstGeom prst="rect">
            <a:avLst/>
          </a:prstGeom>
        </p:spPr>
      </p:pic>
      <p:sp>
        <p:nvSpPr>
          <p:cNvPr id="34" name="TextBox 33">
            <a:extLst>
              <a:ext uri="{FF2B5EF4-FFF2-40B4-BE49-F238E27FC236}">
                <a16:creationId xmlns:a16="http://schemas.microsoft.com/office/drawing/2014/main" id="{7322C229-236F-CEB3-E089-C05D226BE13E}"/>
              </a:ext>
            </a:extLst>
          </p:cNvPr>
          <p:cNvSpPr txBox="1"/>
          <p:nvPr/>
        </p:nvSpPr>
        <p:spPr>
          <a:xfrm>
            <a:off x="1490853" y="3038781"/>
            <a:ext cx="1412427" cy="830997"/>
          </a:xfrm>
          <a:prstGeom prst="rect">
            <a:avLst/>
          </a:prstGeom>
          <a:noFill/>
        </p:spPr>
        <p:txBody>
          <a:bodyPr wrap="square" rtlCol="0">
            <a:spAutoFit/>
          </a:bodyPr>
          <a:lstStyle/>
          <a:p>
            <a:r>
              <a:rPr lang="en-US" sz="1600" dirty="0"/>
              <a:t>Rainfall Suitability Zones</a:t>
            </a:r>
          </a:p>
        </p:txBody>
      </p:sp>
      <p:sp>
        <p:nvSpPr>
          <p:cNvPr id="35" name="TextBox 34">
            <a:extLst>
              <a:ext uri="{FF2B5EF4-FFF2-40B4-BE49-F238E27FC236}">
                <a16:creationId xmlns:a16="http://schemas.microsoft.com/office/drawing/2014/main" id="{B2FC1008-61E2-7285-84DB-E278A8DE2340}"/>
              </a:ext>
            </a:extLst>
          </p:cNvPr>
          <p:cNvSpPr txBox="1"/>
          <p:nvPr/>
        </p:nvSpPr>
        <p:spPr>
          <a:xfrm>
            <a:off x="1490852" y="5261853"/>
            <a:ext cx="1412427" cy="830997"/>
          </a:xfrm>
          <a:prstGeom prst="rect">
            <a:avLst/>
          </a:prstGeom>
          <a:noFill/>
        </p:spPr>
        <p:txBody>
          <a:bodyPr wrap="square" rtlCol="0">
            <a:spAutoFit/>
          </a:bodyPr>
          <a:lstStyle/>
          <a:p>
            <a:r>
              <a:rPr lang="en-US" sz="1600" dirty="0"/>
              <a:t>Altitude Suitability Zones</a:t>
            </a:r>
          </a:p>
        </p:txBody>
      </p:sp>
      <p:sp>
        <p:nvSpPr>
          <p:cNvPr id="36" name="TextBox 35">
            <a:extLst>
              <a:ext uri="{FF2B5EF4-FFF2-40B4-BE49-F238E27FC236}">
                <a16:creationId xmlns:a16="http://schemas.microsoft.com/office/drawing/2014/main" id="{02898C4F-E518-D9A3-66BF-B68BB42ECC00}"/>
              </a:ext>
            </a:extLst>
          </p:cNvPr>
          <p:cNvSpPr txBox="1"/>
          <p:nvPr/>
        </p:nvSpPr>
        <p:spPr>
          <a:xfrm>
            <a:off x="1464124" y="847418"/>
            <a:ext cx="1412427" cy="584775"/>
          </a:xfrm>
          <a:prstGeom prst="rect">
            <a:avLst/>
          </a:prstGeom>
          <a:noFill/>
        </p:spPr>
        <p:txBody>
          <a:bodyPr wrap="square" rtlCol="0">
            <a:spAutoFit/>
          </a:bodyPr>
          <a:lstStyle/>
          <a:p>
            <a:r>
              <a:rPr lang="en-US" sz="1600" dirty="0"/>
              <a:t>Current Observations</a:t>
            </a:r>
          </a:p>
        </p:txBody>
      </p:sp>
      <p:sp>
        <p:nvSpPr>
          <p:cNvPr id="37" name="TextBox 36">
            <a:extLst>
              <a:ext uri="{FF2B5EF4-FFF2-40B4-BE49-F238E27FC236}">
                <a16:creationId xmlns:a16="http://schemas.microsoft.com/office/drawing/2014/main" id="{EEF88279-9610-3EDD-AEA3-F08568448BB0}"/>
              </a:ext>
            </a:extLst>
          </p:cNvPr>
          <p:cNvSpPr txBox="1"/>
          <p:nvPr/>
        </p:nvSpPr>
        <p:spPr>
          <a:xfrm rot="16200000">
            <a:off x="-262785" y="4298178"/>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Environmental Data</a:t>
            </a:r>
            <a:endParaRPr lang="en-US" dirty="0"/>
          </a:p>
        </p:txBody>
      </p:sp>
      <p:sp>
        <p:nvSpPr>
          <p:cNvPr id="38" name="Left Brace 37">
            <a:extLst>
              <a:ext uri="{FF2B5EF4-FFF2-40B4-BE49-F238E27FC236}">
                <a16:creationId xmlns:a16="http://schemas.microsoft.com/office/drawing/2014/main" id="{EDEBB3C2-E340-30C9-0FC2-A184DB08A949}"/>
              </a:ext>
            </a:extLst>
          </p:cNvPr>
          <p:cNvSpPr/>
          <p:nvPr/>
        </p:nvSpPr>
        <p:spPr>
          <a:xfrm>
            <a:off x="857331" y="2535113"/>
            <a:ext cx="742208" cy="410688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F98169EF-42F3-E8E4-5F39-060AEDC59B5A}"/>
              </a:ext>
            </a:extLst>
          </p:cNvPr>
          <p:cNvSpPr txBox="1"/>
          <p:nvPr/>
        </p:nvSpPr>
        <p:spPr>
          <a:xfrm>
            <a:off x="6623322" y="4449060"/>
            <a:ext cx="2026003" cy="584775"/>
          </a:xfrm>
          <a:prstGeom prst="rect">
            <a:avLst/>
          </a:prstGeom>
          <a:noFill/>
        </p:spPr>
        <p:txBody>
          <a:bodyPr wrap="square" rtlCol="0">
            <a:spAutoFit/>
          </a:bodyPr>
          <a:lstStyle/>
          <a:p>
            <a:r>
              <a:rPr lang="en-US" sz="1600" dirty="0">
                <a:highlight>
                  <a:srgbClr val="FF0000"/>
                </a:highlight>
              </a:rPr>
              <a:t>Unsuitable Prediction</a:t>
            </a:r>
          </a:p>
          <a:p>
            <a:r>
              <a:rPr lang="en-US" sz="1600" dirty="0">
                <a:highlight>
                  <a:srgbClr val="00FF00"/>
                </a:highlight>
              </a:rPr>
              <a:t>Suitable Prediction</a:t>
            </a:r>
          </a:p>
        </p:txBody>
      </p:sp>
      <p:pic>
        <p:nvPicPr>
          <p:cNvPr id="23" name="Graphic 22" descr="Plant With Roots with solid fill">
            <a:extLst>
              <a:ext uri="{FF2B5EF4-FFF2-40B4-BE49-F238E27FC236}">
                <a16:creationId xmlns:a16="http://schemas.microsoft.com/office/drawing/2014/main" id="{3A528D59-F226-57F1-B091-89818EBBFF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5606" y="3910951"/>
            <a:ext cx="430099" cy="430099"/>
          </a:xfrm>
          <a:prstGeom prst="rect">
            <a:avLst/>
          </a:prstGeom>
        </p:spPr>
      </p:pic>
      <p:pic>
        <p:nvPicPr>
          <p:cNvPr id="24" name="Graphic 23" descr="Plant With Roots with solid fill">
            <a:extLst>
              <a:ext uri="{FF2B5EF4-FFF2-40B4-BE49-F238E27FC236}">
                <a16:creationId xmlns:a16="http://schemas.microsoft.com/office/drawing/2014/main" id="{1B0E5AB7-56F8-A8BB-251D-E2E9707A0F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5607" y="3447126"/>
            <a:ext cx="430099" cy="430099"/>
          </a:xfrm>
          <a:prstGeom prst="rect">
            <a:avLst/>
          </a:prstGeom>
        </p:spPr>
      </p:pic>
      <p:pic>
        <p:nvPicPr>
          <p:cNvPr id="25" name="Graphic 24" descr="Plant With Roots with solid fill">
            <a:extLst>
              <a:ext uri="{FF2B5EF4-FFF2-40B4-BE49-F238E27FC236}">
                <a16:creationId xmlns:a16="http://schemas.microsoft.com/office/drawing/2014/main" id="{30C8E417-1C95-F079-35C7-AF0CF572B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2803" y="3904322"/>
            <a:ext cx="430099" cy="430099"/>
          </a:xfrm>
          <a:prstGeom prst="rect">
            <a:avLst/>
          </a:prstGeom>
        </p:spPr>
      </p:pic>
      <p:pic>
        <p:nvPicPr>
          <p:cNvPr id="26" name="Graphic 25" descr="Plant With Roots with solid fill">
            <a:extLst>
              <a:ext uri="{FF2B5EF4-FFF2-40B4-BE49-F238E27FC236}">
                <a16:creationId xmlns:a16="http://schemas.microsoft.com/office/drawing/2014/main" id="{9C58CD5E-8378-4E38-347B-ACC610B19E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7199" y="3453752"/>
            <a:ext cx="430099" cy="430099"/>
          </a:xfrm>
          <a:prstGeom prst="rect">
            <a:avLst/>
          </a:prstGeom>
        </p:spPr>
      </p:pic>
      <p:pic>
        <p:nvPicPr>
          <p:cNvPr id="27" name="Graphic 26" descr="Plant With Roots with solid fill">
            <a:extLst>
              <a:ext uri="{FF2B5EF4-FFF2-40B4-BE49-F238E27FC236}">
                <a16:creationId xmlns:a16="http://schemas.microsoft.com/office/drawing/2014/main" id="{3513E9EA-35A1-5C1E-A932-9026BC7C09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7200" y="2989924"/>
            <a:ext cx="430099" cy="430099"/>
          </a:xfrm>
          <a:prstGeom prst="rect">
            <a:avLst/>
          </a:prstGeom>
        </p:spPr>
      </p:pic>
      <p:graphicFrame>
        <p:nvGraphicFramePr>
          <p:cNvPr id="28" name="Table 27">
            <a:extLst>
              <a:ext uri="{FF2B5EF4-FFF2-40B4-BE49-F238E27FC236}">
                <a16:creationId xmlns:a16="http://schemas.microsoft.com/office/drawing/2014/main" id="{00CD9AC1-20B3-A504-3A39-4361D362B1D3}"/>
              </a:ext>
            </a:extLst>
          </p:cNvPr>
          <p:cNvGraphicFramePr>
            <a:graphicFrameLocks noGrp="1"/>
          </p:cNvGraphicFramePr>
          <p:nvPr>
            <p:extLst>
              <p:ext uri="{D42A27DB-BD31-4B8C-83A1-F6EECF244321}">
                <p14:modId xmlns:p14="http://schemas.microsoft.com/office/powerpoint/2010/main" val="3637867751"/>
              </p:ext>
            </p:extLst>
          </p:nvPr>
        </p:nvGraphicFramePr>
        <p:xfrm>
          <a:off x="2757896" y="2539880"/>
          <a:ext cx="1828800" cy="18288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2220759415"/>
                    </a:ext>
                  </a:extLst>
                </a:gridCol>
                <a:gridCol w="457200">
                  <a:extLst>
                    <a:ext uri="{9D8B030D-6E8A-4147-A177-3AD203B41FA5}">
                      <a16:colId xmlns:a16="http://schemas.microsoft.com/office/drawing/2014/main" val="3440811312"/>
                    </a:ext>
                  </a:extLst>
                </a:gridCol>
                <a:gridCol w="457200">
                  <a:extLst>
                    <a:ext uri="{9D8B030D-6E8A-4147-A177-3AD203B41FA5}">
                      <a16:colId xmlns:a16="http://schemas.microsoft.com/office/drawing/2014/main" val="4013169498"/>
                    </a:ext>
                  </a:extLst>
                </a:gridCol>
                <a:gridCol w="457200">
                  <a:extLst>
                    <a:ext uri="{9D8B030D-6E8A-4147-A177-3AD203B41FA5}">
                      <a16:colId xmlns:a16="http://schemas.microsoft.com/office/drawing/2014/main" val="257542117"/>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931631535"/>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10106025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1838102576"/>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66002660"/>
                  </a:ext>
                </a:extLst>
              </a:tr>
            </a:tbl>
          </a:graphicData>
        </a:graphic>
      </p:graphicFrame>
      <p:pic>
        <p:nvPicPr>
          <p:cNvPr id="39" name="Graphic 38" descr="Plant With Roots with solid fill">
            <a:extLst>
              <a:ext uri="{FF2B5EF4-FFF2-40B4-BE49-F238E27FC236}">
                <a16:creationId xmlns:a16="http://schemas.microsoft.com/office/drawing/2014/main" id="{B15D72D0-4196-B4CD-E048-05A6F78889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2001" y="1740592"/>
            <a:ext cx="430099" cy="430099"/>
          </a:xfrm>
          <a:prstGeom prst="rect">
            <a:avLst/>
          </a:prstGeom>
        </p:spPr>
      </p:pic>
      <p:pic>
        <p:nvPicPr>
          <p:cNvPr id="40" name="Graphic 39" descr="Plant With Roots with solid fill">
            <a:extLst>
              <a:ext uri="{FF2B5EF4-FFF2-40B4-BE49-F238E27FC236}">
                <a16:creationId xmlns:a16="http://schemas.microsoft.com/office/drawing/2014/main" id="{EE25683C-1A3C-BBDF-A57A-A6F7B876AD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2002" y="1276767"/>
            <a:ext cx="430099" cy="430099"/>
          </a:xfrm>
          <a:prstGeom prst="rect">
            <a:avLst/>
          </a:prstGeom>
        </p:spPr>
      </p:pic>
      <p:pic>
        <p:nvPicPr>
          <p:cNvPr id="41" name="Graphic 40" descr="Plant With Roots with solid fill">
            <a:extLst>
              <a:ext uri="{FF2B5EF4-FFF2-40B4-BE49-F238E27FC236}">
                <a16:creationId xmlns:a16="http://schemas.microsoft.com/office/drawing/2014/main" id="{1B2DBDBC-32BB-4837-453D-C392F3CABC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9198" y="1733963"/>
            <a:ext cx="430099" cy="430099"/>
          </a:xfrm>
          <a:prstGeom prst="rect">
            <a:avLst/>
          </a:prstGeom>
        </p:spPr>
      </p:pic>
      <p:pic>
        <p:nvPicPr>
          <p:cNvPr id="42" name="Graphic 41" descr="Plant With Roots with solid fill">
            <a:extLst>
              <a:ext uri="{FF2B5EF4-FFF2-40B4-BE49-F238E27FC236}">
                <a16:creationId xmlns:a16="http://schemas.microsoft.com/office/drawing/2014/main" id="{5B927F16-46B1-AEA4-6079-90BF772C45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594" y="1283393"/>
            <a:ext cx="430099" cy="430099"/>
          </a:xfrm>
          <a:prstGeom prst="rect">
            <a:avLst/>
          </a:prstGeom>
        </p:spPr>
      </p:pic>
      <p:pic>
        <p:nvPicPr>
          <p:cNvPr id="43" name="Graphic 42" descr="Plant With Roots with solid fill">
            <a:extLst>
              <a:ext uri="{FF2B5EF4-FFF2-40B4-BE49-F238E27FC236}">
                <a16:creationId xmlns:a16="http://schemas.microsoft.com/office/drawing/2014/main" id="{25C6024B-9435-051E-8C55-39C6FC1FEA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595" y="819565"/>
            <a:ext cx="430099" cy="430099"/>
          </a:xfrm>
          <a:prstGeom prst="rect">
            <a:avLst/>
          </a:prstGeom>
        </p:spPr>
      </p:pic>
      <p:sp>
        <p:nvSpPr>
          <p:cNvPr id="44" name="Oval 43">
            <a:extLst>
              <a:ext uri="{FF2B5EF4-FFF2-40B4-BE49-F238E27FC236}">
                <a16:creationId xmlns:a16="http://schemas.microsoft.com/office/drawing/2014/main" id="{BB5C2C73-8200-A263-4DE0-B2EB1E9C7A28}"/>
              </a:ext>
            </a:extLst>
          </p:cNvPr>
          <p:cNvSpPr/>
          <p:nvPr/>
        </p:nvSpPr>
        <p:spPr>
          <a:xfrm>
            <a:off x="3235861" y="1249664"/>
            <a:ext cx="429768" cy="42976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E759576-28FC-6B39-3CB0-BB5B2FC9109B}"/>
              </a:ext>
            </a:extLst>
          </p:cNvPr>
          <p:cNvSpPr/>
          <p:nvPr/>
        </p:nvSpPr>
        <p:spPr>
          <a:xfrm>
            <a:off x="3253350" y="3455711"/>
            <a:ext cx="429768" cy="42976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802526D-9252-DA67-EBEC-31EF3E9290B9}"/>
              </a:ext>
            </a:extLst>
          </p:cNvPr>
          <p:cNvSpPr/>
          <p:nvPr/>
        </p:nvSpPr>
        <p:spPr>
          <a:xfrm>
            <a:off x="3255849" y="5691738"/>
            <a:ext cx="429768" cy="42976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030C5CB-6E42-E566-D974-B0112766C4E8}"/>
              </a:ext>
            </a:extLst>
          </p:cNvPr>
          <p:cNvSpPr/>
          <p:nvPr/>
        </p:nvSpPr>
        <p:spPr>
          <a:xfrm>
            <a:off x="6568670" y="3443219"/>
            <a:ext cx="429768" cy="42976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15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4BE8B-55D4-D628-EE8C-B62B845F561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9CD338B-C774-4A53-F4C3-F0C9BAA5542A}"/>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4" name="Title 1">
            <a:extLst>
              <a:ext uri="{FF2B5EF4-FFF2-40B4-BE49-F238E27FC236}">
                <a16:creationId xmlns:a16="http://schemas.microsoft.com/office/drawing/2014/main" id="{51E36552-C9B9-FFC2-3B6A-05E57630FEDA}"/>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atin typeface="+mn-lt"/>
              </a:rPr>
              <a:t>Niche Modeling Algorithms</a:t>
            </a:r>
          </a:p>
        </p:txBody>
      </p:sp>
      <p:cxnSp>
        <p:nvCxnSpPr>
          <p:cNvPr id="5" name="Straight Connector 4">
            <a:extLst>
              <a:ext uri="{FF2B5EF4-FFF2-40B4-BE49-F238E27FC236}">
                <a16:creationId xmlns:a16="http://schemas.microsoft.com/office/drawing/2014/main" id="{E510CF2A-4C22-D223-37B0-F66F9D68A2E7}"/>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4112280-22ED-8AA6-A50A-2805A49F1C29}"/>
              </a:ext>
            </a:extLst>
          </p:cNvPr>
          <p:cNvSpPr txBox="1"/>
          <p:nvPr/>
        </p:nvSpPr>
        <p:spPr>
          <a:xfrm>
            <a:off x="891856" y="2001178"/>
            <a:ext cx="2537145" cy="954107"/>
          </a:xfrm>
          <a:prstGeom prst="rect">
            <a:avLst/>
          </a:prstGeom>
          <a:noFill/>
        </p:spPr>
        <p:txBody>
          <a:bodyPr wrap="square" rtlCol="0">
            <a:spAutoFit/>
          </a:bodyPr>
          <a:lstStyle/>
          <a:p>
            <a:pPr algn="ctr"/>
            <a:r>
              <a:rPr lang="en-US" sz="2800" dirty="0"/>
              <a:t>Generalized Linear Model </a:t>
            </a:r>
          </a:p>
        </p:txBody>
      </p:sp>
      <p:sp>
        <p:nvSpPr>
          <p:cNvPr id="10" name="TextBox 9">
            <a:extLst>
              <a:ext uri="{FF2B5EF4-FFF2-40B4-BE49-F238E27FC236}">
                <a16:creationId xmlns:a16="http://schemas.microsoft.com/office/drawing/2014/main" id="{6E036BAA-C9E1-12E8-9CB2-ACAC0055C92B}"/>
              </a:ext>
            </a:extLst>
          </p:cNvPr>
          <p:cNvSpPr txBox="1"/>
          <p:nvPr/>
        </p:nvSpPr>
        <p:spPr>
          <a:xfrm>
            <a:off x="4827427" y="2001178"/>
            <a:ext cx="2537145" cy="954107"/>
          </a:xfrm>
          <a:prstGeom prst="rect">
            <a:avLst/>
          </a:prstGeom>
          <a:noFill/>
        </p:spPr>
        <p:txBody>
          <a:bodyPr wrap="square" rtlCol="0">
            <a:spAutoFit/>
          </a:bodyPr>
          <a:lstStyle/>
          <a:p>
            <a:pPr algn="ctr"/>
            <a:r>
              <a:rPr lang="en-US" sz="2800" dirty="0"/>
              <a:t>Random Forest Analysis</a:t>
            </a:r>
          </a:p>
        </p:txBody>
      </p:sp>
      <p:sp>
        <p:nvSpPr>
          <p:cNvPr id="11" name="TextBox 10">
            <a:extLst>
              <a:ext uri="{FF2B5EF4-FFF2-40B4-BE49-F238E27FC236}">
                <a16:creationId xmlns:a16="http://schemas.microsoft.com/office/drawing/2014/main" id="{6CD7D6AA-C46E-1DF8-4DCE-1BF4417152DB}"/>
              </a:ext>
            </a:extLst>
          </p:cNvPr>
          <p:cNvSpPr txBox="1"/>
          <p:nvPr/>
        </p:nvSpPr>
        <p:spPr>
          <a:xfrm>
            <a:off x="8762999" y="2253844"/>
            <a:ext cx="2537145" cy="523220"/>
          </a:xfrm>
          <a:prstGeom prst="rect">
            <a:avLst/>
          </a:prstGeom>
          <a:noFill/>
        </p:spPr>
        <p:txBody>
          <a:bodyPr wrap="square" rtlCol="0">
            <a:spAutoFit/>
          </a:bodyPr>
          <a:lstStyle/>
          <a:p>
            <a:pPr algn="ctr"/>
            <a:r>
              <a:rPr lang="en-US" sz="2800" dirty="0"/>
              <a:t>Maxent</a:t>
            </a:r>
          </a:p>
        </p:txBody>
      </p:sp>
      <p:pic>
        <p:nvPicPr>
          <p:cNvPr id="1026" name="Picture 2" descr="Generalized Linear Model (GLM) SDM explained : Biosecurity Commons Support  Portal">
            <a:extLst>
              <a:ext uri="{FF2B5EF4-FFF2-40B4-BE49-F238E27FC236}">
                <a16:creationId xmlns:a16="http://schemas.microsoft.com/office/drawing/2014/main" id="{4278D29B-D95F-C193-81D1-763A445E9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52" y="3066521"/>
            <a:ext cx="3670748" cy="16723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0AA8DF6-DB1F-5007-EC0D-1B073F5EF2FD}"/>
              </a:ext>
            </a:extLst>
          </p:cNvPr>
          <p:cNvSpPr txBox="1"/>
          <p:nvPr/>
        </p:nvSpPr>
        <p:spPr>
          <a:xfrm>
            <a:off x="20157" y="6417546"/>
            <a:ext cx="7487520" cy="415498"/>
          </a:xfrm>
          <a:prstGeom prst="rect">
            <a:avLst/>
          </a:prstGeom>
          <a:noFill/>
        </p:spPr>
        <p:txBody>
          <a:bodyPr wrap="square" rtlCol="0">
            <a:spAutoFit/>
          </a:bodyPr>
          <a:lstStyle/>
          <a:p>
            <a:r>
              <a:rPr lang="en-US" sz="1050" i="1" dirty="0"/>
              <a:t>Generalized linear model (GLM) SDM explained</a:t>
            </a:r>
            <a:r>
              <a:rPr lang="en-US" sz="1050" dirty="0"/>
              <a:t>. Biosecurity Commons Support Portal. (2023). https://support.biosecuritycommons.org.au/support/solutions/articles/6000262275-generalized-linear-model-glm-sdm-explained </a:t>
            </a:r>
            <a:endParaRPr lang="en-US" sz="1050" dirty="0">
              <a:effectLst/>
            </a:endParaRPr>
          </a:p>
        </p:txBody>
      </p:sp>
      <p:sp>
        <p:nvSpPr>
          <p:cNvPr id="15" name="TextBox 14">
            <a:extLst>
              <a:ext uri="{FF2B5EF4-FFF2-40B4-BE49-F238E27FC236}">
                <a16:creationId xmlns:a16="http://schemas.microsoft.com/office/drawing/2014/main" id="{A008388B-5624-C2EF-8E08-13BF8FC1798F}"/>
              </a:ext>
            </a:extLst>
          </p:cNvPr>
          <p:cNvSpPr txBox="1"/>
          <p:nvPr/>
        </p:nvSpPr>
        <p:spPr>
          <a:xfrm>
            <a:off x="891856" y="5051732"/>
            <a:ext cx="2547483" cy="400110"/>
          </a:xfrm>
          <a:prstGeom prst="rect">
            <a:avLst/>
          </a:prstGeom>
          <a:noFill/>
        </p:spPr>
        <p:txBody>
          <a:bodyPr wrap="square" rtlCol="0">
            <a:spAutoFit/>
          </a:bodyPr>
          <a:lstStyle/>
          <a:p>
            <a:r>
              <a:rPr lang="en-US" sz="2000" dirty="0"/>
              <a:t>Requires absence data</a:t>
            </a:r>
          </a:p>
        </p:txBody>
      </p:sp>
      <p:sp>
        <p:nvSpPr>
          <p:cNvPr id="19" name="Left Brace 18">
            <a:extLst>
              <a:ext uri="{FF2B5EF4-FFF2-40B4-BE49-F238E27FC236}">
                <a16:creationId xmlns:a16="http://schemas.microsoft.com/office/drawing/2014/main" id="{B569B537-6A65-45C5-3D2F-22DFF6A66658}"/>
              </a:ext>
            </a:extLst>
          </p:cNvPr>
          <p:cNvSpPr/>
          <p:nvPr/>
        </p:nvSpPr>
        <p:spPr>
          <a:xfrm rot="5400000">
            <a:off x="5905635" y="1851332"/>
            <a:ext cx="273962" cy="2430379"/>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C9EA5B5A-B141-005D-19D6-28B98645A83F}"/>
              </a:ext>
            </a:extLst>
          </p:cNvPr>
          <p:cNvSpPr/>
          <p:nvPr/>
        </p:nvSpPr>
        <p:spPr>
          <a:xfrm rot="5400000">
            <a:off x="4827911" y="3380050"/>
            <a:ext cx="503113" cy="504081"/>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96C6003B-EA21-41B8-BA23-5AB8D08FDD1E}"/>
              </a:ext>
            </a:extLst>
          </p:cNvPr>
          <p:cNvSpPr/>
          <p:nvPr/>
        </p:nvSpPr>
        <p:spPr>
          <a:xfrm rot="5400000">
            <a:off x="4614126" y="3912151"/>
            <a:ext cx="426600" cy="369593"/>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1D4C76F1-7123-4081-3B7D-3BFB5CC3E63F}"/>
              </a:ext>
            </a:extLst>
          </p:cNvPr>
          <p:cNvSpPr/>
          <p:nvPr/>
        </p:nvSpPr>
        <p:spPr>
          <a:xfrm rot="5400000">
            <a:off x="5116507" y="3912151"/>
            <a:ext cx="426600" cy="369593"/>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880A679C-D9AD-BE48-BFC6-C90E39357864}"/>
              </a:ext>
            </a:extLst>
          </p:cNvPr>
          <p:cNvSpPr/>
          <p:nvPr/>
        </p:nvSpPr>
        <p:spPr>
          <a:xfrm rot="5400000">
            <a:off x="5846585" y="3379703"/>
            <a:ext cx="503113" cy="504081"/>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38FFA6E0-D0C9-C31D-3FA0-72AC244E1891}"/>
              </a:ext>
            </a:extLst>
          </p:cNvPr>
          <p:cNvSpPr/>
          <p:nvPr/>
        </p:nvSpPr>
        <p:spPr>
          <a:xfrm rot="5400000">
            <a:off x="5632800" y="3911804"/>
            <a:ext cx="426600" cy="369593"/>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DFCABF33-BF07-2DC3-D033-47190D7B91FC}"/>
              </a:ext>
            </a:extLst>
          </p:cNvPr>
          <p:cNvSpPr/>
          <p:nvPr/>
        </p:nvSpPr>
        <p:spPr>
          <a:xfrm rot="5400000">
            <a:off x="6135181" y="3911804"/>
            <a:ext cx="426600" cy="369593"/>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7D9F488-7F52-101E-D2EF-7B0E6784E5E0}"/>
              </a:ext>
            </a:extLst>
          </p:cNvPr>
          <p:cNvSpPr/>
          <p:nvPr/>
        </p:nvSpPr>
        <p:spPr>
          <a:xfrm rot="5400000">
            <a:off x="6864909" y="3379703"/>
            <a:ext cx="503113" cy="504081"/>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2358B6A0-31BE-11F3-0C78-DD9E45A22FCD}"/>
              </a:ext>
            </a:extLst>
          </p:cNvPr>
          <p:cNvSpPr/>
          <p:nvPr/>
        </p:nvSpPr>
        <p:spPr>
          <a:xfrm rot="5400000">
            <a:off x="6651124" y="3911804"/>
            <a:ext cx="426600" cy="369593"/>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C3BD8B26-2992-2C95-6B6A-EEC636802002}"/>
              </a:ext>
            </a:extLst>
          </p:cNvPr>
          <p:cNvSpPr/>
          <p:nvPr/>
        </p:nvSpPr>
        <p:spPr>
          <a:xfrm rot="5400000">
            <a:off x="7153505" y="3911804"/>
            <a:ext cx="426600" cy="369593"/>
          </a:xfrm>
          <a:prstGeom prst="leftBrace">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Oval 33">
            <a:extLst>
              <a:ext uri="{FF2B5EF4-FFF2-40B4-BE49-F238E27FC236}">
                <a16:creationId xmlns:a16="http://schemas.microsoft.com/office/drawing/2014/main" id="{70E0EADB-FE79-8F6C-A9DF-777DD40663C3}"/>
              </a:ext>
            </a:extLst>
          </p:cNvPr>
          <p:cNvSpPr/>
          <p:nvPr/>
        </p:nvSpPr>
        <p:spPr>
          <a:xfrm>
            <a:off x="4596909" y="4264528"/>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53C3EE2-CE7C-097C-08A2-68B6C65A42FC}"/>
              </a:ext>
            </a:extLst>
          </p:cNvPr>
          <p:cNvSpPr/>
          <p:nvPr/>
        </p:nvSpPr>
        <p:spPr>
          <a:xfrm>
            <a:off x="4964273" y="4264528"/>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6" name="Oval 35">
            <a:extLst>
              <a:ext uri="{FF2B5EF4-FFF2-40B4-BE49-F238E27FC236}">
                <a16:creationId xmlns:a16="http://schemas.microsoft.com/office/drawing/2014/main" id="{1A7DA991-F06C-327A-DF87-58A03517AC50}"/>
              </a:ext>
            </a:extLst>
          </p:cNvPr>
          <p:cNvSpPr/>
          <p:nvPr/>
        </p:nvSpPr>
        <p:spPr>
          <a:xfrm>
            <a:off x="5101520" y="4264528"/>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00CE0D2-7781-D766-353C-DFD6FED227ED}"/>
              </a:ext>
            </a:extLst>
          </p:cNvPr>
          <p:cNvSpPr/>
          <p:nvPr/>
        </p:nvSpPr>
        <p:spPr>
          <a:xfrm>
            <a:off x="5471780" y="4264528"/>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54ECA7A-CDC2-958E-D9F3-A770C47E8318}"/>
              </a:ext>
            </a:extLst>
          </p:cNvPr>
          <p:cNvSpPr/>
          <p:nvPr/>
        </p:nvSpPr>
        <p:spPr>
          <a:xfrm>
            <a:off x="5615583" y="4264528"/>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BF4D1F-90AF-E69F-0498-7744F81A30CD}"/>
              </a:ext>
            </a:extLst>
          </p:cNvPr>
          <p:cNvSpPr/>
          <p:nvPr/>
        </p:nvSpPr>
        <p:spPr>
          <a:xfrm>
            <a:off x="5985177" y="4264528"/>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81027E8-F5A8-69CB-6E7F-AFAEEC1E88EC}"/>
              </a:ext>
            </a:extLst>
          </p:cNvPr>
          <p:cNvSpPr/>
          <p:nvPr/>
        </p:nvSpPr>
        <p:spPr>
          <a:xfrm>
            <a:off x="6123534" y="4264181"/>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1D2484A-9763-50AB-7F79-DE22BC382699}"/>
              </a:ext>
            </a:extLst>
          </p:cNvPr>
          <p:cNvSpPr/>
          <p:nvPr/>
        </p:nvSpPr>
        <p:spPr>
          <a:xfrm>
            <a:off x="6487558" y="4264181"/>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580EB09-713C-CB37-1DA1-DF74418E74F2}"/>
              </a:ext>
            </a:extLst>
          </p:cNvPr>
          <p:cNvSpPr/>
          <p:nvPr/>
        </p:nvSpPr>
        <p:spPr>
          <a:xfrm>
            <a:off x="6633907" y="4262482"/>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319656-C581-BAC9-FBF4-84F1BAC7FB20}"/>
              </a:ext>
            </a:extLst>
          </p:cNvPr>
          <p:cNvSpPr/>
          <p:nvPr/>
        </p:nvSpPr>
        <p:spPr>
          <a:xfrm>
            <a:off x="7003501" y="4262482"/>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F70B7C0-8AD7-5A2A-E3D2-B009BFC9B6A6}"/>
              </a:ext>
            </a:extLst>
          </p:cNvPr>
          <p:cNvSpPr/>
          <p:nvPr/>
        </p:nvSpPr>
        <p:spPr>
          <a:xfrm>
            <a:off x="7141858" y="4262135"/>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B20E647-4731-2DC4-F2C9-208CF4682B59}"/>
              </a:ext>
            </a:extLst>
          </p:cNvPr>
          <p:cNvSpPr/>
          <p:nvPr/>
        </p:nvSpPr>
        <p:spPr>
          <a:xfrm>
            <a:off x="7505882" y="4262135"/>
            <a:ext cx="91440" cy="9144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7AB4444-A587-BA90-AB0A-BC4ED817A805}"/>
              </a:ext>
            </a:extLst>
          </p:cNvPr>
          <p:cNvSpPr/>
          <p:nvPr/>
        </p:nvSpPr>
        <p:spPr>
          <a:xfrm>
            <a:off x="4783690" y="4021382"/>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7" name="Oval 46">
            <a:extLst>
              <a:ext uri="{FF2B5EF4-FFF2-40B4-BE49-F238E27FC236}">
                <a16:creationId xmlns:a16="http://schemas.microsoft.com/office/drawing/2014/main" id="{880639AE-E773-BEC5-D82D-B258ADF001EF}"/>
              </a:ext>
            </a:extLst>
          </p:cNvPr>
          <p:cNvSpPr/>
          <p:nvPr/>
        </p:nvSpPr>
        <p:spPr>
          <a:xfrm>
            <a:off x="5286404" y="4023967"/>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8" name="Oval 47">
            <a:extLst>
              <a:ext uri="{FF2B5EF4-FFF2-40B4-BE49-F238E27FC236}">
                <a16:creationId xmlns:a16="http://schemas.microsoft.com/office/drawing/2014/main" id="{10E5193C-B24E-64D7-FF68-DDE103D9C81D}"/>
              </a:ext>
            </a:extLst>
          </p:cNvPr>
          <p:cNvSpPr/>
          <p:nvPr/>
        </p:nvSpPr>
        <p:spPr>
          <a:xfrm>
            <a:off x="5806662" y="4047112"/>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9" name="Oval 48">
            <a:extLst>
              <a:ext uri="{FF2B5EF4-FFF2-40B4-BE49-F238E27FC236}">
                <a16:creationId xmlns:a16="http://schemas.microsoft.com/office/drawing/2014/main" id="{BBD418FF-9759-9253-4129-381F867CC365}"/>
              </a:ext>
            </a:extLst>
          </p:cNvPr>
          <p:cNvSpPr/>
          <p:nvPr/>
        </p:nvSpPr>
        <p:spPr>
          <a:xfrm>
            <a:off x="6309376" y="4049697"/>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0" name="Oval 49">
            <a:extLst>
              <a:ext uri="{FF2B5EF4-FFF2-40B4-BE49-F238E27FC236}">
                <a16:creationId xmlns:a16="http://schemas.microsoft.com/office/drawing/2014/main" id="{967D7C50-5A99-59F5-8C45-ADD85CFAF139}"/>
              </a:ext>
            </a:extLst>
          </p:cNvPr>
          <p:cNvSpPr/>
          <p:nvPr/>
        </p:nvSpPr>
        <p:spPr>
          <a:xfrm>
            <a:off x="6820072" y="4044527"/>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1" name="Oval 50">
            <a:extLst>
              <a:ext uri="{FF2B5EF4-FFF2-40B4-BE49-F238E27FC236}">
                <a16:creationId xmlns:a16="http://schemas.microsoft.com/office/drawing/2014/main" id="{CB1C4A61-B32D-DF07-7D60-CB89B944DF84}"/>
              </a:ext>
            </a:extLst>
          </p:cNvPr>
          <p:cNvSpPr/>
          <p:nvPr/>
        </p:nvSpPr>
        <p:spPr>
          <a:xfrm>
            <a:off x="7322786" y="4047112"/>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2" name="Oval 51">
            <a:extLst>
              <a:ext uri="{FF2B5EF4-FFF2-40B4-BE49-F238E27FC236}">
                <a16:creationId xmlns:a16="http://schemas.microsoft.com/office/drawing/2014/main" id="{5A5D29DF-994F-74AD-2608-BD2AA30294ED}"/>
              </a:ext>
            </a:extLst>
          </p:cNvPr>
          <p:cNvSpPr/>
          <p:nvPr/>
        </p:nvSpPr>
        <p:spPr>
          <a:xfrm>
            <a:off x="5036489" y="3579068"/>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3" name="Oval 52">
            <a:extLst>
              <a:ext uri="{FF2B5EF4-FFF2-40B4-BE49-F238E27FC236}">
                <a16:creationId xmlns:a16="http://schemas.microsoft.com/office/drawing/2014/main" id="{BDE14A23-F48E-BA45-409B-703A9E24989C}"/>
              </a:ext>
            </a:extLst>
          </p:cNvPr>
          <p:cNvSpPr/>
          <p:nvPr/>
        </p:nvSpPr>
        <p:spPr>
          <a:xfrm>
            <a:off x="6050279" y="3586023"/>
            <a:ext cx="91440" cy="9144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4" name="Oval 53">
            <a:extLst>
              <a:ext uri="{FF2B5EF4-FFF2-40B4-BE49-F238E27FC236}">
                <a16:creationId xmlns:a16="http://schemas.microsoft.com/office/drawing/2014/main" id="{28EC6464-2244-B3FE-3B86-D0BAAAD2BF4B}"/>
              </a:ext>
            </a:extLst>
          </p:cNvPr>
          <p:cNvSpPr/>
          <p:nvPr/>
        </p:nvSpPr>
        <p:spPr>
          <a:xfrm>
            <a:off x="7070745" y="3586023"/>
            <a:ext cx="91440" cy="9144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5" name="TextBox 54">
            <a:extLst>
              <a:ext uri="{FF2B5EF4-FFF2-40B4-BE49-F238E27FC236}">
                <a16:creationId xmlns:a16="http://schemas.microsoft.com/office/drawing/2014/main" id="{E0246E23-6649-2D0B-0712-2FA117693BE3}"/>
              </a:ext>
            </a:extLst>
          </p:cNvPr>
          <p:cNvSpPr txBox="1"/>
          <p:nvPr/>
        </p:nvSpPr>
        <p:spPr>
          <a:xfrm>
            <a:off x="4827427" y="5065889"/>
            <a:ext cx="2547483" cy="400110"/>
          </a:xfrm>
          <a:prstGeom prst="rect">
            <a:avLst/>
          </a:prstGeom>
          <a:noFill/>
        </p:spPr>
        <p:txBody>
          <a:bodyPr wrap="square" rtlCol="0">
            <a:spAutoFit/>
          </a:bodyPr>
          <a:lstStyle/>
          <a:p>
            <a:r>
              <a:rPr lang="en-US" sz="2000" dirty="0"/>
              <a:t>Requires absence data</a:t>
            </a:r>
          </a:p>
        </p:txBody>
      </p:sp>
      <p:pic>
        <p:nvPicPr>
          <p:cNvPr id="57" name="Picture 56">
            <a:extLst>
              <a:ext uri="{FF2B5EF4-FFF2-40B4-BE49-F238E27FC236}">
                <a16:creationId xmlns:a16="http://schemas.microsoft.com/office/drawing/2014/main" id="{B43C6C98-F241-F510-2A7C-495CEEFCACCC}"/>
              </a:ext>
            </a:extLst>
          </p:cNvPr>
          <p:cNvPicPr>
            <a:picLocks noChangeAspect="1"/>
          </p:cNvPicPr>
          <p:nvPr/>
        </p:nvPicPr>
        <p:blipFill>
          <a:blip r:embed="rId4"/>
          <a:srcRect r="6918"/>
          <a:stretch>
            <a:fillRect/>
          </a:stretch>
        </p:blipFill>
        <p:spPr>
          <a:xfrm>
            <a:off x="9033552" y="2852613"/>
            <a:ext cx="1996037" cy="1672389"/>
          </a:xfrm>
          <a:prstGeom prst="rect">
            <a:avLst/>
          </a:prstGeom>
        </p:spPr>
      </p:pic>
      <p:sp>
        <p:nvSpPr>
          <p:cNvPr id="58" name="TextBox 57">
            <a:extLst>
              <a:ext uri="{FF2B5EF4-FFF2-40B4-BE49-F238E27FC236}">
                <a16:creationId xmlns:a16="http://schemas.microsoft.com/office/drawing/2014/main" id="{093E7ABD-252A-5025-C66F-73918DA50589}"/>
              </a:ext>
            </a:extLst>
          </p:cNvPr>
          <p:cNvSpPr txBox="1"/>
          <p:nvPr/>
        </p:nvSpPr>
        <p:spPr>
          <a:xfrm>
            <a:off x="8762999" y="4950134"/>
            <a:ext cx="2547483" cy="707886"/>
          </a:xfrm>
          <a:prstGeom prst="rect">
            <a:avLst/>
          </a:prstGeom>
          <a:noFill/>
        </p:spPr>
        <p:txBody>
          <a:bodyPr wrap="square" rtlCol="0">
            <a:spAutoFit/>
          </a:bodyPr>
          <a:lstStyle/>
          <a:p>
            <a:pPr algn="ctr"/>
            <a:r>
              <a:rPr lang="en-US" sz="2000" dirty="0"/>
              <a:t>Does not require absence data</a:t>
            </a:r>
          </a:p>
        </p:txBody>
      </p:sp>
    </p:spTree>
    <p:extLst>
      <p:ext uri="{BB962C8B-B14F-4D97-AF65-F5344CB8AC3E}">
        <p14:creationId xmlns:p14="http://schemas.microsoft.com/office/powerpoint/2010/main" val="220786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40"/>
          <p:cNvSpPr txBox="1">
            <a:spLocks noGrp="1"/>
          </p:cNvSpPr>
          <p:nvPr>
            <p:ph type="body" idx="1"/>
          </p:nvPr>
        </p:nvSpPr>
        <p:spPr>
          <a:xfrm>
            <a:off x="201500" y="2001519"/>
            <a:ext cx="3912400" cy="4282400"/>
          </a:xfrm>
          <a:prstGeom prst="rect">
            <a:avLst/>
          </a:prstGeom>
        </p:spPr>
        <p:txBody>
          <a:bodyPr spcFirstLastPara="1" vert="horz" wrap="square" lIns="121900" tIns="121900" rIns="121900" bIns="121900" rtlCol="0" anchor="t" anchorCtr="0">
            <a:noAutofit/>
          </a:bodyPr>
          <a:lstStyle/>
          <a:p>
            <a:pPr marL="342900" indent="-342900"/>
            <a:r>
              <a:rPr lang="en-US" sz="1600" dirty="0">
                <a:highlight>
                  <a:srgbClr val="FFFFFF"/>
                </a:highlight>
              </a:rPr>
              <a:t>Most niche modeling algorithms use presence data to weigh the influence of environmental conditions</a:t>
            </a:r>
          </a:p>
          <a:p>
            <a:pPr marL="342900" indent="-342900"/>
            <a:endParaRPr lang="en-US" sz="1600" dirty="0">
              <a:highlight>
                <a:srgbClr val="FFFFFF"/>
              </a:highlight>
            </a:endParaRPr>
          </a:p>
          <a:p>
            <a:pPr marL="342900" indent="-342900"/>
            <a:r>
              <a:rPr lang="en" sz="1600" dirty="0">
                <a:highlight>
                  <a:srgbClr val="FFFFFF"/>
                </a:highlight>
              </a:rPr>
              <a:t>Background points define the available environment</a:t>
            </a:r>
          </a:p>
          <a:p>
            <a:pPr marL="342900" indent="-342900"/>
            <a:endParaRPr lang="en" sz="1600" dirty="0">
              <a:highlight>
                <a:srgbClr val="FFFFFF"/>
              </a:highlight>
            </a:endParaRPr>
          </a:p>
          <a:p>
            <a:pPr marL="342900" indent="-342900"/>
            <a:r>
              <a:rPr lang="en" sz="1600" dirty="0">
                <a:highlight>
                  <a:srgbClr val="FFFFFF"/>
                </a:highlight>
              </a:rPr>
              <a:t>Background points can include areas where species occur</a:t>
            </a:r>
          </a:p>
          <a:p>
            <a:pPr marL="342900" indent="-342900"/>
            <a:endParaRPr lang="en" sz="1600" dirty="0">
              <a:highlight>
                <a:srgbClr val="FFFFFF"/>
              </a:highlight>
            </a:endParaRPr>
          </a:p>
          <a:p>
            <a:pPr marL="342900" indent="-342900"/>
            <a:r>
              <a:rPr lang="en" sz="1600" dirty="0">
                <a:highlight>
                  <a:srgbClr val="FFFFFF"/>
                </a:highlight>
              </a:rPr>
              <a:t>Maxent then calculates the ratio between these two probability densities, which gives the relative environmental suitability for presence of a species for each point in the study area</a:t>
            </a:r>
            <a:r>
              <a:rPr lang="en" sz="1600" dirty="0">
                <a:solidFill>
                  <a:srgbClr val="333333"/>
                </a:solidFill>
                <a:highlight>
                  <a:srgbClr val="FFFFFF"/>
                </a:highlight>
              </a:rPr>
              <a:t>.</a:t>
            </a:r>
            <a:endParaRPr sz="1600" dirty="0">
              <a:solidFill>
                <a:srgbClr val="333333"/>
              </a:solidFill>
              <a:highlight>
                <a:srgbClr val="FFFFFF"/>
              </a:highlight>
            </a:endParaRPr>
          </a:p>
        </p:txBody>
      </p:sp>
      <p:pic>
        <p:nvPicPr>
          <p:cNvPr id="242" name="Google Shape;242;p40"/>
          <p:cNvPicPr preferRelativeResize="0"/>
          <p:nvPr/>
        </p:nvPicPr>
        <p:blipFill>
          <a:blip r:embed="rId3">
            <a:alphaModFix/>
          </a:blip>
          <a:stretch>
            <a:fillRect/>
          </a:stretch>
        </p:blipFill>
        <p:spPr>
          <a:xfrm>
            <a:off x="4295934" y="2437100"/>
            <a:ext cx="7769332" cy="3972133"/>
          </a:xfrm>
          <a:prstGeom prst="rect">
            <a:avLst/>
          </a:prstGeom>
          <a:noFill/>
          <a:ln>
            <a:noFill/>
          </a:ln>
        </p:spPr>
      </p:pic>
      <p:sp>
        <p:nvSpPr>
          <p:cNvPr id="243" name="Google Shape;243;p40"/>
          <p:cNvSpPr txBox="1">
            <a:spLocks noGrp="1"/>
          </p:cNvSpPr>
          <p:nvPr>
            <p:ph type="body" idx="1"/>
          </p:nvPr>
        </p:nvSpPr>
        <p:spPr>
          <a:xfrm>
            <a:off x="581891" y="1339005"/>
            <a:ext cx="11144542" cy="763600"/>
          </a:xfrm>
          <a:prstGeom prst="rect">
            <a:avLst/>
          </a:prstGeom>
        </p:spPr>
        <p:txBody>
          <a:bodyPr spcFirstLastPara="1" vert="horz" wrap="square" lIns="121900" tIns="121900" rIns="121900" bIns="121900" rtlCol="0" anchor="t" anchorCtr="0">
            <a:noAutofit/>
          </a:bodyPr>
          <a:lstStyle/>
          <a:p>
            <a:pPr marL="0" indent="0">
              <a:spcAft>
                <a:spcPts val="1600"/>
              </a:spcAft>
              <a:buNone/>
            </a:pPr>
            <a:r>
              <a:rPr lang="en" sz="1600" dirty="0">
                <a:highlight>
                  <a:srgbClr val="FFFFFF"/>
                </a:highlight>
                <a:latin typeface="+mj-lt"/>
                <a:ea typeface="Roboto"/>
                <a:cs typeface="Roboto"/>
                <a:sym typeface="Roboto"/>
              </a:rPr>
              <a:t>Maxent only uses presence data and the algorithm compares the locations of where a species has been found to all the environments that are available in the study region. </a:t>
            </a:r>
            <a:endParaRPr sz="1600" dirty="0">
              <a:latin typeface="+mj-lt"/>
            </a:endParaRPr>
          </a:p>
        </p:txBody>
      </p:sp>
      <p:pic>
        <p:nvPicPr>
          <p:cNvPr id="2" name="Picture 1">
            <a:extLst>
              <a:ext uri="{FF2B5EF4-FFF2-40B4-BE49-F238E27FC236}">
                <a16:creationId xmlns:a16="http://schemas.microsoft.com/office/drawing/2014/main" id="{3D87A363-7D8B-9EB2-21A8-C2332BF047DF}"/>
              </a:ext>
            </a:extLst>
          </p:cNvPr>
          <p:cNvPicPr>
            <a:picLocks noChangeAspect="1"/>
          </p:cNvPicPr>
          <p:nvPr/>
        </p:nvPicPr>
        <p:blipFill>
          <a:blip r:embed="rId4"/>
          <a:stretch>
            <a:fillRect/>
          </a:stretch>
        </p:blipFill>
        <p:spPr>
          <a:xfrm>
            <a:off x="24754" y="5622622"/>
            <a:ext cx="3406756" cy="1193355"/>
          </a:xfrm>
          <a:prstGeom prst="rect">
            <a:avLst/>
          </a:prstGeom>
        </p:spPr>
      </p:pic>
      <p:sp>
        <p:nvSpPr>
          <p:cNvPr id="3" name="Rectangle 2">
            <a:extLst>
              <a:ext uri="{FF2B5EF4-FFF2-40B4-BE49-F238E27FC236}">
                <a16:creationId xmlns:a16="http://schemas.microsoft.com/office/drawing/2014/main" id="{32B4C1C2-9A52-B009-182C-171D47653A8D}"/>
              </a:ext>
            </a:extLst>
          </p:cNvPr>
          <p:cNvSpPr/>
          <p:nvPr/>
        </p:nvSpPr>
        <p:spPr>
          <a:xfrm>
            <a:off x="53827" y="6245791"/>
            <a:ext cx="1045131" cy="145798"/>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66037F0-90F9-0576-C539-93F40D9224DB}"/>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5" name="Title 1">
            <a:extLst>
              <a:ext uri="{FF2B5EF4-FFF2-40B4-BE49-F238E27FC236}">
                <a16:creationId xmlns:a16="http://schemas.microsoft.com/office/drawing/2014/main" id="{A8607A9A-D9A0-BE15-4337-3DCBD4CE5FF3}"/>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atin typeface="+mn-lt"/>
              </a:rPr>
              <a:t>Background Points</a:t>
            </a:r>
          </a:p>
        </p:txBody>
      </p:sp>
      <p:cxnSp>
        <p:nvCxnSpPr>
          <p:cNvPr id="6" name="Straight Connector 5">
            <a:extLst>
              <a:ext uri="{FF2B5EF4-FFF2-40B4-BE49-F238E27FC236}">
                <a16:creationId xmlns:a16="http://schemas.microsoft.com/office/drawing/2014/main" id="{C04E1A44-1805-D806-4B02-5FD19E1E6247}"/>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32D78-23F4-EC48-FF79-D140A3270476}"/>
            </a:ext>
          </a:extLst>
        </p:cNvPr>
        <p:cNvGrpSpPr/>
        <p:nvPr/>
      </p:nvGrpSpPr>
      <p:grpSpPr>
        <a:xfrm>
          <a:off x="0" y="0"/>
          <a:ext cx="0" cy="0"/>
          <a:chOff x="0" y="0"/>
          <a:chExt cx="0" cy="0"/>
        </a:xfrm>
      </p:grpSpPr>
      <p:pic>
        <p:nvPicPr>
          <p:cNvPr id="7" name="Picture 6" descr="A diagram of a flowchart&#10;&#10;AI-generated content may be incorrect.">
            <a:extLst>
              <a:ext uri="{FF2B5EF4-FFF2-40B4-BE49-F238E27FC236}">
                <a16:creationId xmlns:a16="http://schemas.microsoft.com/office/drawing/2014/main" id="{5E626C52-FA92-ABDA-1E37-BDC81762E968}"/>
              </a:ext>
            </a:extLst>
          </p:cNvPr>
          <p:cNvPicPr>
            <a:picLocks noChangeAspect="1"/>
          </p:cNvPicPr>
          <p:nvPr/>
        </p:nvPicPr>
        <p:blipFill>
          <a:blip r:embed="rId3"/>
          <a:stretch>
            <a:fillRect/>
          </a:stretch>
        </p:blipFill>
        <p:spPr>
          <a:xfrm>
            <a:off x="567890" y="1362965"/>
            <a:ext cx="11056217" cy="5294307"/>
          </a:xfrm>
          <a:prstGeom prst="rect">
            <a:avLst/>
          </a:prstGeom>
        </p:spPr>
      </p:pic>
      <p:sp>
        <p:nvSpPr>
          <p:cNvPr id="13" name="Rectangle 12">
            <a:extLst>
              <a:ext uri="{FF2B5EF4-FFF2-40B4-BE49-F238E27FC236}">
                <a16:creationId xmlns:a16="http://schemas.microsoft.com/office/drawing/2014/main" id="{B24ACC4E-4BC5-9702-C5D7-70FC6FCB4B75}"/>
              </a:ext>
            </a:extLst>
          </p:cNvPr>
          <p:cNvSpPr/>
          <p:nvPr/>
        </p:nvSpPr>
        <p:spPr>
          <a:xfrm>
            <a:off x="6298964" y="5628382"/>
            <a:ext cx="7176095" cy="20577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551FAFB-4180-F377-6B60-5BB56FCF28A0}"/>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4" name="Title 1">
            <a:extLst>
              <a:ext uri="{FF2B5EF4-FFF2-40B4-BE49-F238E27FC236}">
                <a16:creationId xmlns:a16="http://schemas.microsoft.com/office/drawing/2014/main" id="{A3A7D8A0-8D85-6B3E-6194-533F21B73CC2}"/>
              </a:ext>
            </a:extLst>
          </p:cNvPr>
          <p:cNvSpPr txBox="1">
            <a:spLocks/>
          </p:cNvSpPr>
          <p:nvPr/>
        </p:nvSpPr>
        <p:spPr>
          <a:xfrm>
            <a:off x="0" y="1"/>
            <a:ext cx="12192000" cy="1030288"/>
          </a:xfrm>
          <a:prstGeom prst="rect">
            <a:avLst/>
          </a:prstGeom>
          <a:solidFill>
            <a:srgbClr val="CDE8BB"/>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err="1">
                <a:latin typeface="+mn-lt"/>
              </a:rPr>
              <a:t>ENMeval</a:t>
            </a:r>
            <a:endParaRPr lang="en-US" sz="6000" dirty="0">
              <a:latin typeface="+mn-lt"/>
            </a:endParaRPr>
          </a:p>
        </p:txBody>
      </p:sp>
      <p:cxnSp>
        <p:nvCxnSpPr>
          <p:cNvPr id="5" name="Straight Connector 4">
            <a:extLst>
              <a:ext uri="{FF2B5EF4-FFF2-40B4-BE49-F238E27FC236}">
                <a16:creationId xmlns:a16="http://schemas.microsoft.com/office/drawing/2014/main" id="{D62ACDD9-CD83-1505-3197-A974D75919E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D88027-DC9E-4D5F-924A-5605F7AA6B05}"/>
              </a:ext>
            </a:extLst>
          </p:cNvPr>
          <p:cNvSpPr txBox="1"/>
          <p:nvPr/>
        </p:nvSpPr>
        <p:spPr>
          <a:xfrm>
            <a:off x="1384190" y="6163749"/>
            <a:ext cx="2537145" cy="523220"/>
          </a:xfrm>
          <a:prstGeom prst="rect">
            <a:avLst/>
          </a:prstGeom>
          <a:noFill/>
        </p:spPr>
        <p:txBody>
          <a:bodyPr wrap="square" rtlCol="0">
            <a:spAutoFit/>
          </a:bodyPr>
          <a:lstStyle/>
          <a:p>
            <a:pPr algn="ctr"/>
            <a:r>
              <a:rPr lang="en-US" sz="2800" b="1" dirty="0"/>
              <a:t>Data Input</a:t>
            </a:r>
          </a:p>
        </p:txBody>
      </p:sp>
      <p:sp>
        <p:nvSpPr>
          <p:cNvPr id="10" name="TextBox 9">
            <a:extLst>
              <a:ext uri="{FF2B5EF4-FFF2-40B4-BE49-F238E27FC236}">
                <a16:creationId xmlns:a16="http://schemas.microsoft.com/office/drawing/2014/main" id="{0CBA359C-35B5-2DA9-C5B7-9C914F4E538C}"/>
              </a:ext>
            </a:extLst>
          </p:cNvPr>
          <p:cNvSpPr txBox="1"/>
          <p:nvPr/>
        </p:nvSpPr>
        <p:spPr>
          <a:xfrm>
            <a:off x="4051823" y="6165621"/>
            <a:ext cx="2537145" cy="523220"/>
          </a:xfrm>
          <a:prstGeom prst="rect">
            <a:avLst/>
          </a:prstGeom>
          <a:noFill/>
        </p:spPr>
        <p:txBody>
          <a:bodyPr wrap="square" rtlCol="0">
            <a:spAutoFit/>
          </a:bodyPr>
          <a:lstStyle/>
          <a:p>
            <a:pPr algn="ctr"/>
            <a:r>
              <a:rPr lang="en-US" sz="2800" b="1" dirty="0"/>
              <a:t>Model Creation</a:t>
            </a:r>
          </a:p>
        </p:txBody>
      </p:sp>
      <p:sp>
        <p:nvSpPr>
          <p:cNvPr id="11" name="TextBox 10">
            <a:extLst>
              <a:ext uri="{FF2B5EF4-FFF2-40B4-BE49-F238E27FC236}">
                <a16:creationId xmlns:a16="http://schemas.microsoft.com/office/drawing/2014/main" id="{9C05E696-F41C-C585-F406-3068264DF911}"/>
              </a:ext>
            </a:extLst>
          </p:cNvPr>
          <p:cNvSpPr txBox="1"/>
          <p:nvPr/>
        </p:nvSpPr>
        <p:spPr>
          <a:xfrm>
            <a:off x="7217008" y="6163749"/>
            <a:ext cx="3127693" cy="523220"/>
          </a:xfrm>
          <a:prstGeom prst="rect">
            <a:avLst/>
          </a:prstGeom>
          <a:noFill/>
        </p:spPr>
        <p:txBody>
          <a:bodyPr wrap="square" rtlCol="0">
            <a:spAutoFit/>
          </a:bodyPr>
          <a:lstStyle/>
          <a:p>
            <a:pPr algn="ctr"/>
            <a:r>
              <a:rPr lang="en-US" sz="2800" b="1" dirty="0"/>
              <a:t>Model Evaluation</a:t>
            </a:r>
          </a:p>
        </p:txBody>
      </p:sp>
      <p:sp>
        <p:nvSpPr>
          <p:cNvPr id="8" name="Rectangle 7">
            <a:extLst>
              <a:ext uri="{FF2B5EF4-FFF2-40B4-BE49-F238E27FC236}">
                <a16:creationId xmlns:a16="http://schemas.microsoft.com/office/drawing/2014/main" id="{39182A7F-481B-5C28-121C-3888E3C568ED}"/>
              </a:ext>
            </a:extLst>
          </p:cNvPr>
          <p:cNvSpPr/>
          <p:nvPr/>
        </p:nvSpPr>
        <p:spPr>
          <a:xfrm>
            <a:off x="2309414" y="4175090"/>
            <a:ext cx="7448361" cy="20577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305F7FA-220C-AC9D-846B-FF95F6BDE61C}"/>
              </a:ext>
            </a:extLst>
          </p:cNvPr>
          <p:cNvSpPr txBox="1"/>
          <p:nvPr/>
        </p:nvSpPr>
        <p:spPr>
          <a:xfrm>
            <a:off x="2622771" y="4063021"/>
            <a:ext cx="1412427" cy="584775"/>
          </a:xfrm>
          <a:prstGeom prst="rect">
            <a:avLst/>
          </a:prstGeom>
          <a:noFill/>
        </p:spPr>
        <p:txBody>
          <a:bodyPr wrap="square" rtlCol="0">
            <a:spAutoFit/>
          </a:bodyPr>
          <a:lstStyle/>
          <a:p>
            <a:pPr algn="ctr"/>
            <a:r>
              <a:rPr lang="en-US" sz="1600" b="1" u="sng" dirty="0"/>
              <a:t>Method</a:t>
            </a:r>
          </a:p>
          <a:p>
            <a:pPr algn="ctr"/>
            <a:r>
              <a:rPr lang="en-US" sz="1600" dirty="0">
                <a:solidFill>
                  <a:srgbClr val="7030A0"/>
                </a:solidFill>
              </a:rPr>
              <a:t>Block</a:t>
            </a:r>
          </a:p>
        </p:txBody>
      </p:sp>
      <p:sp>
        <p:nvSpPr>
          <p:cNvPr id="15" name="TextBox 14">
            <a:extLst>
              <a:ext uri="{FF2B5EF4-FFF2-40B4-BE49-F238E27FC236}">
                <a16:creationId xmlns:a16="http://schemas.microsoft.com/office/drawing/2014/main" id="{791754F2-1D58-3BF2-9D3F-D516157D7919}"/>
              </a:ext>
            </a:extLst>
          </p:cNvPr>
          <p:cNvSpPr txBox="1"/>
          <p:nvPr/>
        </p:nvSpPr>
        <p:spPr>
          <a:xfrm>
            <a:off x="4492409" y="4063021"/>
            <a:ext cx="1412427" cy="584775"/>
          </a:xfrm>
          <a:prstGeom prst="rect">
            <a:avLst/>
          </a:prstGeom>
          <a:noFill/>
        </p:spPr>
        <p:txBody>
          <a:bodyPr wrap="square" rtlCol="0">
            <a:spAutoFit/>
          </a:bodyPr>
          <a:lstStyle/>
          <a:p>
            <a:pPr algn="ctr"/>
            <a:r>
              <a:rPr lang="en-US" sz="1600" b="1" u="sng" dirty="0"/>
              <a:t>Algorithm</a:t>
            </a:r>
          </a:p>
          <a:p>
            <a:pPr algn="ctr"/>
            <a:r>
              <a:rPr lang="en-US" sz="1600" dirty="0">
                <a:solidFill>
                  <a:srgbClr val="7030A0"/>
                </a:solidFill>
              </a:rPr>
              <a:t>Maxent</a:t>
            </a:r>
          </a:p>
        </p:txBody>
      </p:sp>
      <p:sp>
        <p:nvSpPr>
          <p:cNvPr id="16" name="TextBox 15">
            <a:extLst>
              <a:ext uri="{FF2B5EF4-FFF2-40B4-BE49-F238E27FC236}">
                <a16:creationId xmlns:a16="http://schemas.microsoft.com/office/drawing/2014/main" id="{D75DC991-4A44-A359-DDE7-2EBDC09F8377}"/>
              </a:ext>
            </a:extLst>
          </p:cNvPr>
          <p:cNvSpPr txBox="1"/>
          <p:nvPr/>
        </p:nvSpPr>
        <p:spPr>
          <a:xfrm>
            <a:off x="6235561" y="4038472"/>
            <a:ext cx="1589555" cy="830997"/>
          </a:xfrm>
          <a:prstGeom prst="rect">
            <a:avLst/>
          </a:prstGeom>
          <a:noFill/>
        </p:spPr>
        <p:txBody>
          <a:bodyPr wrap="square" rtlCol="0">
            <a:spAutoFit/>
          </a:bodyPr>
          <a:lstStyle/>
          <a:p>
            <a:pPr algn="ctr"/>
            <a:r>
              <a:rPr lang="en-US" sz="1600" b="1" u="sng" dirty="0"/>
              <a:t>Model Testing:</a:t>
            </a:r>
          </a:p>
          <a:p>
            <a:pPr algn="ctr"/>
            <a:r>
              <a:rPr lang="en-US" sz="1600" dirty="0">
                <a:solidFill>
                  <a:srgbClr val="7030A0"/>
                </a:solidFill>
              </a:rPr>
              <a:t>AUC</a:t>
            </a:r>
          </a:p>
          <a:p>
            <a:pPr algn="ctr"/>
            <a:r>
              <a:rPr lang="en-US" sz="1600" dirty="0">
                <a:solidFill>
                  <a:srgbClr val="7030A0"/>
                </a:solidFill>
              </a:rPr>
              <a:t>OM</a:t>
            </a:r>
          </a:p>
        </p:txBody>
      </p:sp>
      <p:sp>
        <p:nvSpPr>
          <p:cNvPr id="17" name="Rectangle 16">
            <a:extLst>
              <a:ext uri="{FF2B5EF4-FFF2-40B4-BE49-F238E27FC236}">
                <a16:creationId xmlns:a16="http://schemas.microsoft.com/office/drawing/2014/main" id="{874F453A-489F-DDB1-D800-107D294E7EBC}"/>
              </a:ext>
            </a:extLst>
          </p:cNvPr>
          <p:cNvSpPr/>
          <p:nvPr/>
        </p:nvSpPr>
        <p:spPr>
          <a:xfrm>
            <a:off x="2309415" y="2203967"/>
            <a:ext cx="2176860" cy="9578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Brace 17">
            <a:extLst>
              <a:ext uri="{FF2B5EF4-FFF2-40B4-BE49-F238E27FC236}">
                <a16:creationId xmlns:a16="http://schemas.microsoft.com/office/drawing/2014/main" id="{1984002C-A6DA-8A2F-BD09-2AC4EC1777EB}"/>
              </a:ext>
            </a:extLst>
          </p:cNvPr>
          <p:cNvSpPr/>
          <p:nvPr/>
        </p:nvSpPr>
        <p:spPr>
          <a:xfrm rot="16200000">
            <a:off x="8435401" y="2989535"/>
            <a:ext cx="742208" cy="558003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398703AA-D2F0-9573-7A8B-0CF90FE6EA56}"/>
              </a:ext>
            </a:extLst>
          </p:cNvPr>
          <p:cNvSpPr/>
          <p:nvPr/>
        </p:nvSpPr>
        <p:spPr>
          <a:xfrm rot="16200000">
            <a:off x="2237488" y="3760090"/>
            <a:ext cx="742208" cy="402621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641CD922-6CFC-E6E6-608E-7E1177AE0939}"/>
              </a:ext>
            </a:extLst>
          </p:cNvPr>
          <p:cNvSpPr/>
          <p:nvPr/>
        </p:nvSpPr>
        <p:spPr>
          <a:xfrm rot="16200000">
            <a:off x="4938103" y="5190314"/>
            <a:ext cx="742208" cy="116766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4515F164-7117-F16D-6957-86B83F577ECE}"/>
              </a:ext>
            </a:extLst>
          </p:cNvPr>
          <p:cNvSpPr txBox="1"/>
          <p:nvPr/>
        </p:nvSpPr>
        <p:spPr>
          <a:xfrm>
            <a:off x="5818711" y="1479296"/>
            <a:ext cx="2798813" cy="738664"/>
          </a:xfrm>
          <a:prstGeom prst="rect">
            <a:avLst/>
          </a:prstGeom>
          <a:noFill/>
        </p:spPr>
        <p:txBody>
          <a:bodyPr wrap="square" rtlCol="0">
            <a:spAutoFit/>
          </a:bodyPr>
          <a:lstStyle/>
          <a:p>
            <a:pPr algn="ctr"/>
            <a:r>
              <a:rPr lang="en-US" sz="1400" b="1" u="sng" dirty="0"/>
              <a:t>Metrics</a:t>
            </a:r>
          </a:p>
          <a:p>
            <a:pPr algn="ctr"/>
            <a:r>
              <a:rPr lang="en-US" sz="1400" dirty="0">
                <a:solidFill>
                  <a:srgbClr val="7030A0"/>
                </a:solidFill>
              </a:rPr>
              <a:t>Feature Class</a:t>
            </a:r>
          </a:p>
          <a:p>
            <a:pPr algn="ctr"/>
            <a:r>
              <a:rPr lang="en-US" sz="1400" dirty="0">
                <a:solidFill>
                  <a:srgbClr val="7030A0"/>
                </a:solidFill>
              </a:rPr>
              <a:t>Regularization Multiplier</a:t>
            </a:r>
          </a:p>
        </p:txBody>
      </p:sp>
    </p:spTree>
    <p:extLst>
      <p:ext uri="{BB962C8B-B14F-4D97-AF65-F5344CB8AC3E}">
        <p14:creationId xmlns:p14="http://schemas.microsoft.com/office/powerpoint/2010/main" val="4185251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c1baf17-450e-4ce0-92af-7e87dae312b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FFFAF4ABD3B14468D39BA672AFAB5CE" ma:contentTypeVersion="11" ma:contentTypeDescription="Create a new document." ma:contentTypeScope="" ma:versionID="3287876e7e43f1782b1f5c97ecc8b56e">
  <xsd:schema xmlns:xsd="http://www.w3.org/2001/XMLSchema" xmlns:xs="http://www.w3.org/2001/XMLSchema" xmlns:p="http://schemas.microsoft.com/office/2006/metadata/properties" xmlns:ns3="fc1baf17-450e-4ce0-92af-7e87dae312b5" targetNamespace="http://schemas.microsoft.com/office/2006/metadata/properties" ma:root="true" ma:fieldsID="e8cbd6fac5363f902cf6598d914de66f" ns3:_="">
    <xsd:import namespace="fc1baf17-450e-4ce0-92af-7e87dae312b5"/>
    <xsd:element name="properties">
      <xsd:complexType>
        <xsd:sequence>
          <xsd:element name="documentManagement">
            <xsd:complexType>
              <xsd:all>
                <xsd:element ref="ns3:_activity" minOccurs="0"/>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1baf17-450e-4ce0-92af-7e87dae312b5"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DateTaken" ma:index="9" nillable="true" ma:displayName="MediaServiceDateTaken" ma:hidden="true" ma:indexed="true" ma:internalName="MediaServiceDateTaken" ma:readOnly="true">
      <xsd:simpleType>
        <xsd:restriction base="dms:Text"/>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BillingMetadata" ma:index="18"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31AE31-2606-4119-A389-2ABC815F1F7F}">
  <ds:schemaRefs>
    <ds:schemaRef ds:uri="http://purl.org/dc/elements/1.1/"/>
    <ds:schemaRef ds:uri="http://purl.org/dc/terms/"/>
    <ds:schemaRef ds:uri="http://www.w3.org/XML/1998/namespace"/>
    <ds:schemaRef ds:uri="fc1baf17-450e-4ce0-92af-7e87dae312b5"/>
    <ds:schemaRef ds:uri="http://purl.org/dc/dcmityp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DCAFA84B-0542-45B5-8099-8CFE593237E9}">
  <ds:schemaRefs>
    <ds:schemaRef ds:uri="http://schemas.microsoft.com/sharepoint/v3/contenttype/forms"/>
  </ds:schemaRefs>
</ds:datastoreItem>
</file>

<file path=customXml/itemProps3.xml><?xml version="1.0" encoding="utf-8"?>
<ds:datastoreItem xmlns:ds="http://schemas.openxmlformats.org/officeDocument/2006/customXml" ds:itemID="{3C5E5827-E0A7-41DE-9D05-F142C1211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1baf17-450e-4ce0-92af-7e87dae312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1684</TotalTime>
  <Words>1853</Words>
  <Application>Microsoft Office PowerPoint</Application>
  <PresentationFormat>Widescreen</PresentationFormat>
  <Paragraphs>239</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Lato</vt:lpstr>
      <vt:lpstr>Office Theme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Soltis,Pamela S</dc:creator>
  <cp:lastModifiedBy>Fernandez, Sebastian</cp:lastModifiedBy>
  <cp:revision>114</cp:revision>
  <dcterms:created xsi:type="dcterms:W3CDTF">2020-02-22T04:29:26Z</dcterms:created>
  <dcterms:modified xsi:type="dcterms:W3CDTF">2025-07-27T04:46:26Z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0x0101002FFFAF4ABD3B14468D39BA672AFAB5CE</vt:lpwstr>
  </property>
</Properties>
</file>